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6" r:id="rId12"/>
    <p:sldId id="267" r:id="rId13"/>
    <p:sldId id="268" r:id="rId14"/>
    <p:sldId id="269" r:id="rId15"/>
    <p:sldId id="317" r:id="rId16"/>
    <p:sldId id="271" r:id="rId17"/>
    <p:sldId id="272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17B7A-86E7-496B-91FD-4ECAA18D7A8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043032-2BFD-43F2-8976-7FF7479613E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gm:t>
    </dgm:pt>
    <dgm:pt modelId="{6DBC8FEF-A5AE-4EED-B923-1B9CFEAA6D66}" type="parTrans" cxnId="{2081EBD8-B89A-4DCF-A371-5A22C0595C7D}">
      <dgm:prSet/>
      <dgm:spPr/>
      <dgm:t>
        <a:bodyPr/>
        <a:lstStyle/>
        <a:p>
          <a:endParaRPr lang="cs-CZ"/>
        </a:p>
      </dgm:t>
    </dgm:pt>
    <dgm:pt modelId="{2FD86ACB-6915-4B1B-9789-B36B2B495F01}" type="sibTrans" cxnId="{2081EBD8-B89A-4DCF-A371-5A22C0595C7D}">
      <dgm:prSet/>
      <dgm:spPr/>
      <dgm:t>
        <a:bodyPr/>
        <a:lstStyle/>
        <a:p>
          <a:endParaRPr lang="cs-CZ"/>
        </a:p>
      </dgm:t>
    </dgm:pt>
    <dgm:pt modelId="{AA2ECF02-8059-446A-ACD5-D1239C054CB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MAS k předkládání projektových záměrů mimo MS2021+</a:t>
          </a:r>
        </a:p>
      </dgm:t>
    </dgm:pt>
    <dgm:pt modelId="{89D7A354-D4D3-4432-A541-0AE0E6DE5B68}" type="parTrans" cxnId="{4BB5CCCD-D866-4DD6-A69C-4CEC51F83C99}">
      <dgm:prSet/>
      <dgm:spPr/>
      <dgm:t>
        <a:bodyPr/>
        <a:lstStyle/>
        <a:p>
          <a:endParaRPr lang="cs-CZ"/>
        </a:p>
      </dgm:t>
    </dgm:pt>
    <dgm:pt modelId="{68F4E4D6-B3E0-4E1E-B4E5-ADCA14A1DD44}" type="sibTrans" cxnId="{4BB5CCCD-D866-4DD6-A69C-4CEC51F83C99}">
      <dgm:prSet/>
      <dgm:spPr/>
      <dgm:t>
        <a:bodyPr/>
        <a:lstStyle/>
        <a:p>
          <a:endParaRPr lang="cs-CZ"/>
        </a:p>
      </dgm:t>
    </dgm:pt>
    <dgm:pt modelId="{BDFC605D-4882-4B3E-B916-D6176A0649DB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Předložení projektového záměru na MAS v souladu s podmínkami výzvy MAS</a:t>
          </a:r>
        </a:p>
      </dgm:t>
    </dgm:pt>
    <dgm:pt modelId="{DADC742C-D1A6-46EE-A789-F310F764B1BC}" type="parTrans" cxnId="{F7812452-73C9-4767-BB2D-555D793AF7E2}">
      <dgm:prSet/>
      <dgm:spPr/>
      <dgm:t>
        <a:bodyPr/>
        <a:lstStyle/>
        <a:p>
          <a:endParaRPr lang="cs-CZ"/>
        </a:p>
      </dgm:t>
    </dgm:pt>
    <dgm:pt modelId="{729AD814-A81E-4C59-9EE1-B8F1A2224C08}" type="sibTrans" cxnId="{F7812452-73C9-4767-BB2D-555D793AF7E2}">
      <dgm:prSet/>
      <dgm:spPr/>
      <dgm:t>
        <a:bodyPr/>
        <a:lstStyle/>
        <a:p>
          <a:endParaRPr lang="cs-CZ"/>
        </a:p>
      </dgm:t>
    </dgm:pt>
    <dgm:pt modelId="{5DBF4826-B62C-49E7-A12A-DEF4C086E4A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Posouzení projektových záměrů na MAS </a:t>
          </a:r>
        </a:p>
      </dgm:t>
    </dgm:pt>
    <dgm:pt modelId="{49B389A1-C490-489D-8DC4-5254E35DD35C}" type="parTrans" cxnId="{76A51AD7-243F-4DA6-8F00-D1E9857F5AE3}">
      <dgm:prSet/>
      <dgm:spPr/>
      <dgm:t>
        <a:bodyPr/>
        <a:lstStyle/>
        <a:p>
          <a:endParaRPr lang="cs-CZ"/>
        </a:p>
      </dgm:t>
    </dgm:pt>
    <dgm:pt modelId="{03A6CDCC-0650-4832-9269-3A42CA6F28B2}" type="sibTrans" cxnId="{76A51AD7-243F-4DA6-8F00-D1E9857F5AE3}">
      <dgm:prSet/>
      <dgm:spPr/>
      <dgm:t>
        <a:bodyPr/>
        <a:lstStyle/>
        <a:p>
          <a:endParaRPr lang="cs-CZ"/>
        </a:p>
      </dgm:t>
    </dgm:pt>
    <dgm:pt modelId="{4FAEC617-0C31-4BB6-A368-81E068FC03D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gm:t>
    </dgm:pt>
    <dgm:pt modelId="{BB19B91C-1D51-4D06-B25D-F956423639D0}" type="parTrans" cxnId="{4210672F-C95F-491E-A75E-6646A75E5321}">
      <dgm:prSet/>
      <dgm:spPr/>
      <dgm:t>
        <a:bodyPr/>
        <a:lstStyle/>
        <a:p>
          <a:endParaRPr lang="cs-CZ"/>
        </a:p>
      </dgm:t>
    </dgm:pt>
    <dgm:pt modelId="{BEEB4BAC-8124-4EED-87AB-0EE6215CF197}" type="sibTrans" cxnId="{4210672F-C95F-491E-A75E-6646A75E5321}">
      <dgm:prSet/>
      <dgm:spPr/>
      <dgm:t>
        <a:bodyPr/>
        <a:lstStyle/>
        <a:p>
          <a:endParaRPr lang="cs-CZ"/>
        </a:p>
      </dgm:t>
    </dgm:pt>
    <dgm:pt modelId="{F36B6F3C-D788-4AF5-BAA0-7CF9DCCAC3A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dirty="0" err="1">
              <a:solidFill>
                <a:schemeClr val="tx1"/>
              </a:solidFill>
            </a:rPr>
            <a:t>připodepsání</a:t>
          </a:r>
          <a:r>
            <a:rPr lang="cs-CZ" dirty="0">
              <a:solidFill>
                <a:schemeClr val="tx1"/>
              </a:solidFill>
            </a:rPr>
            <a:t> zástupcem MAS</a:t>
          </a:r>
        </a:p>
      </dgm:t>
    </dgm:pt>
    <dgm:pt modelId="{4B9A89BF-DCB8-4ED6-9FF8-7AA996EC7641}" type="parTrans" cxnId="{4279A2BE-E725-443D-930E-302C96F16AF2}">
      <dgm:prSet/>
      <dgm:spPr/>
      <dgm:t>
        <a:bodyPr/>
        <a:lstStyle/>
        <a:p>
          <a:endParaRPr lang="cs-CZ"/>
        </a:p>
      </dgm:t>
    </dgm:pt>
    <dgm:pt modelId="{C8710E7F-44F8-4B21-8F19-017136596094}" type="sibTrans" cxnId="{4279A2BE-E725-443D-930E-302C96F16AF2}">
      <dgm:prSet/>
      <dgm:spPr/>
      <dgm:t>
        <a:bodyPr/>
        <a:lstStyle/>
        <a:p>
          <a:endParaRPr lang="cs-CZ"/>
        </a:p>
      </dgm:t>
    </dgm:pt>
    <dgm:pt modelId="{5D621225-9941-49DB-B31A-E1DDC52CC7A9}" type="pres">
      <dgm:prSet presAssocID="{D9617B7A-86E7-496B-91FD-4ECAA18D7A8D}" presName="Name0" presStyleCnt="0">
        <dgm:presLayoutVars>
          <dgm:dir/>
          <dgm:resizeHandles/>
        </dgm:presLayoutVars>
      </dgm:prSet>
      <dgm:spPr/>
    </dgm:pt>
    <dgm:pt modelId="{3D5F666B-63F3-4F1E-BCB3-2DC5D7B74505}" type="pres">
      <dgm:prSet presAssocID="{4C043032-2BFD-43F2-8976-7FF7479613E4}" presName="compNode" presStyleCnt="0"/>
      <dgm:spPr/>
    </dgm:pt>
    <dgm:pt modelId="{A1070E09-65CD-45B6-8908-E6EE3095CABD}" type="pres">
      <dgm:prSet presAssocID="{4C043032-2BFD-43F2-8976-7FF7479613E4}" presName="dummyConnPt" presStyleCnt="0"/>
      <dgm:spPr/>
    </dgm:pt>
    <dgm:pt modelId="{B26948CE-DD1D-4FF3-B44C-55CD64475169}" type="pres">
      <dgm:prSet presAssocID="{4C043032-2BFD-43F2-8976-7FF7479613E4}" presName="node" presStyleLbl="node1" presStyleIdx="0" presStyleCnt="6">
        <dgm:presLayoutVars>
          <dgm:bulletEnabled val="1"/>
        </dgm:presLayoutVars>
      </dgm:prSet>
      <dgm:spPr/>
    </dgm:pt>
    <dgm:pt modelId="{46935BCE-CAAB-4BF1-B246-476D272615C9}" type="pres">
      <dgm:prSet presAssocID="{2FD86ACB-6915-4B1B-9789-B36B2B495F01}" presName="sibTrans" presStyleLbl="bgSibTrans2D1" presStyleIdx="0" presStyleCnt="5"/>
      <dgm:spPr/>
    </dgm:pt>
    <dgm:pt modelId="{CB3B6013-95A9-4F9F-AFD1-93067E93C7FB}" type="pres">
      <dgm:prSet presAssocID="{AA2ECF02-8059-446A-ACD5-D1239C054CBC}" presName="compNode" presStyleCnt="0"/>
      <dgm:spPr/>
    </dgm:pt>
    <dgm:pt modelId="{E3E31814-228E-4B93-9486-65273D98ECD9}" type="pres">
      <dgm:prSet presAssocID="{AA2ECF02-8059-446A-ACD5-D1239C054CBC}" presName="dummyConnPt" presStyleCnt="0"/>
      <dgm:spPr/>
    </dgm:pt>
    <dgm:pt modelId="{801EC450-34CC-464E-87E9-10738CD7C70C}" type="pres">
      <dgm:prSet presAssocID="{AA2ECF02-8059-446A-ACD5-D1239C054CBC}" presName="node" presStyleLbl="node1" presStyleIdx="1" presStyleCnt="6">
        <dgm:presLayoutVars>
          <dgm:bulletEnabled val="1"/>
        </dgm:presLayoutVars>
      </dgm:prSet>
      <dgm:spPr/>
    </dgm:pt>
    <dgm:pt modelId="{C0D55D11-AC19-4C60-A97F-4532308A0228}" type="pres">
      <dgm:prSet presAssocID="{68F4E4D6-B3E0-4E1E-B4E5-ADCA14A1DD44}" presName="sibTrans" presStyleLbl="bgSibTrans2D1" presStyleIdx="1" presStyleCnt="5"/>
      <dgm:spPr/>
    </dgm:pt>
    <dgm:pt modelId="{8E673104-0909-48A0-B1B9-A6B7A1579068}" type="pres">
      <dgm:prSet presAssocID="{BDFC605D-4882-4B3E-B916-D6176A0649DB}" presName="compNode" presStyleCnt="0"/>
      <dgm:spPr/>
    </dgm:pt>
    <dgm:pt modelId="{FEFE72EC-5D9F-4D56-958D-DA216A606D10}" type="pres">
      <dgm:prSet presAssocID="{BDFC605D-4882-4B3E-B916-D6176A0649DB}" presName="dummyConnPt" presStyleCnt="0"/>
      <dgm:spPr/>
    </dgm:pt>
    <dgm:pt modelId="{EB10EE5F-503D-4410-BF32-07CDA86FD51E}" type="pres">
      <dgm:prSet presAssocID="{BDFC605D-4882-4B3E-B916-D6176A0649DB}" presName="node" presStyleLbl="node1" presStyleIdx="2" presStyleCnt="6">
        <dgm:presLayoutVars>
          <dgm:bulletEnabled val="1"/>
        </dgm:presLayoutVars>
      </dgm:prSet>
      <dgm:spPr/>
    </dgm:pt>
    <dgm:pt modelId="{37C0F674-BE8A-4468-A6D4-13980DC19398}" type="pres">
      <dgm:prSet presAssocID="{729AD814-A81E-4C59-9EE1-B8F1A2224C08}" presName="sibTrans" presStyleLbl="bgSibTrans2D1" presStyleIdx="2" presStyleCnt="5"/>
      <dgm:spPr/>
    </dgm:pt>
    <dgm:pt modelId="{7809F559-B0D8-4BE6-B12D-16584AACA2D6}" type="pres">
      <dgm:prSet presAssocID="{5DBF4826-B62C-49E7-A12A-DEF4C086E4AF}" presName="compNode" presStyleCnt="0"/>
      <dgm:spPr/>
    </dgm:pt>
    <dgm:pt modelId="{BC223005-70E3-4315-8939-832310671333}" type="pres">
      <dgm:prSet presAssocID="{5DBF4826-B62C-49E7-A12A-DEF4C086E4AF}" presName="dummyConnPt" presStyleCnt="0"/>
      <dgm:spPr/>
    </dgm:pt>
    <dgm:pt modelId="{F454F21D-3FC3-4B2A-BAD8-753EA7BBEEFE}" type="pres">
      <dgm:prSet presAssocID="{5DBF4826-B62C-49E7-A12A-DEF4C086E4AF}" presName="node" presStyleLbl="node1" presStyleIdx="3" presStyleCnt="6">
        <dgm:presLayoutVars>
          <dgm:bulletEnabled val="1"/>
        </dgm:presLayoutVars>
      </dgm:prSet>
      <dgm:spPr/>
    </dgm:pt>
    <dgm:pt modelId="{9E9A5986-8495-4C34-998C-DDD19747CE0C}" type="pres">
      <dgm:prSet presAssocID="{03A6CDCC-0650-4832-9269-3A42CA6F28B2}" presName="sibTrans" presStyleLbl="bgSibTrans2D1" presStyleIdx="3" presStyleCnt="5"/>
      <dgm:spPr/>
    </dgm:pt>
    <dgm:pt modelId="{C79BE1DD-353F-47D7-8034-AA94FDE6D99E}" type="pres">
      <dgm:prSet presAssocID="{4FAEC617-0C31-4BB6-A368-81E068FC03DC}" presName="compNode" presStyleCnt="0"/>
      <dgm:spPr/>
    </dgm:pt>
    <dgm:pt modelId="{067A533A-72C9-4C48-A63D-00E5EAF22E32}" type="pres">
      <dgm:prSet presAssocID="{4FAEC617-0C31-4BB6-A368-81E068FC03DC}" presName="dummyConnPt" presStyleCnt="0"/>
      <dgm:spPr/>
    </dgm:pt>
    <dgm:pt modelId="{D5A9A29A-A83D-44BE-AF9B-330FE8203D84}" type="pres">
      <dgm:prSet presAssocID="{4FAEC617-0C31-4BB6-A368-81E068FC03DC}" presName="node" presStyleLbl="node1" presStyleIdx="4" presStyleCnt="6" custLinFactNeighborX="-1043" custLinFactNeighborY="0">
        <dgm:presLayoutVars>
          <dgm:bulletEnabled val="1"/>
        </dgm:presLayoutVars>
      </dgm:prSet>
      <dgm:spPr/>
    </dgm:pt>
    <dgm:pt modelId="{D7E3BD5E-2B1C-4192-AF7A-D7A39B345983}" type="pres">
      <dgm:prSet presAssocID="{BEEB4BAC-8124-4EED-87AB-0EE6215CF197}" presName="sibTrans" presStyleLbl="bgSibTrans2D1" presStyleIdx="4" presStyleCnt="5"/>
      <dgm:spPr/>
    </dgm:pt>
    <dgm:pt modelId="{8E5B1611-4863-4EB5-8F18-68500B171768}" type="pres">
      <dgm:prSet presAssocID="{F36B6F3C-D788-4AF5-BAA0-7CF9DCCAC3A4}" presName="compNode" presStyleCnt="0"/>
      <dgm:spPr/>
    </dgm:pt>
    <dgm:pt modelId="{1D8B5376-57D6-4CE3-A1DB-EB9380471B2C}" type="pres">
      <dgm:prSet presAssocID="{F36B6F3C-D788-4AF5-BAA0-7CF9DCCAC3A4}" presName="dummyConnPt" presStyleCnt="0"/>
      <dgm:spPr/>
    </dgm:pt>
    <dgm:pt modelId="{DD8976AE-26F0-4CE9-96D8-42F6F06D250A}" type="pres">
      <dgm:prSet presAssocID="{F36B6F3C-D788-4AF5-BAA0-7CF9DCCAC3A4}" presName="node" presStyleLbl="node1" presStyleIdx="5" presStyleCnt="6">
        <dgm:presLayoutVars>
          <dgm:bulletEnabled val="1"/>
        </dgm:presLayoutVars>
      </dgm:prSet>
      <dgm:spPr/>
    </dgm:pt>
  </dgm:ptLst>
  <dgm:cxnLst>
    <dgm:cxn modelId="{A90CC80B-EA14-4ECD-8F20-8DCBACB1E7F0}" type="presOf" srcId="{68F4E4D6-B3E0-4E1E-B4E5-ADCA14A1DD44}" destId="{C0D55D11-AC19-4C60-A97F-4532308A0228}" srcOrd="0" destOrd="0" presId="urn:microsoft.com/office/officeart/2005/8/layout/bProcess4"/>
    <dgm:cxn modelId="{8531440E-753F-47FF-BE34-4ECF87EB846F}" type="presOf" srcId="{F36B6F3C-D788-4AF5-BAA0-7CF9DCCAC3A4}" destId="{DD8976AE-26F0-4CE9-96D8-42F6F06D250A}" srcOrd="0" destOrd="0" presId="urn:microsoft.com/office/officeart/2005/8/layout/bProcess4"/>
    <dgm:cxn modelId="{167E4811-C117-47A3-809F-76AF095F5601}" type="presOf" srcId="{D9617B7A-86E7-496B-91FD-4ECAA18D7A8D}" destId="{5D621225-9941-49DB-B31A-E1DDC52CC7A9}" srcOrd="0" destOrd="0" presId="urn:microsoft.com/office/officeart/2005/8/layout/bProcess4"/>
    <dgm:cxn modelId="{4210672F-C95F-491E-A75E-6646A75E5321}" srcId="{D9617B7A-86E7-496B-91FD-4ECAA18D7A8D}" destId="{4FAEC617-0C31-4BB6-A368-81E068FC03DC}" srcOrd="4" destOrd="0" parTransId="{BB19B91C-1D51-4D06-B25D-F956423639D0}" sibTransId="{BEEB4BAC-8124-4EED-87AB-0EE6215CF197}"/>
    <dgm:cxn modelId="{1060933E-DEB3-4151-9622-E9A5B60CEB03}" type="presOf" srcId="{4FAEC617-0C31-4BB6-A368-81E068FC03DC}" destId="{D5A9A29A-A83D-44BE-AF9B-330FE8203D84}" srcOrd="0" destOrd="0" presId="urn:microsoft.com/office/officeart/2005/8/layout/bProcess4"/>
    <dgm:cxn modelId="{6642EE5B-3F0A-400F-9EDF-8F338BFB358E}" type="presOf" srcId="{2FD86ACB-6915-4B1B-9789-B36B2B495F01}" destId="{46935BCE-CAAB-4BF1-B246-476D272615C9}" srcOrd="0" destOrd="0" presId="urn:microsoft.com/office/officeart/2005/8/layout/bProcess4"/>
    <dgm:cxn modelId="{7EF8C543-F307-4EA2-87B7-09ED0995C2E6}" type="presOf" srcId="{BDFC605D-4882-4B3E-B916-D6176A0649DB}" destId="{EB10EE5F-503D-4410-BF32-07CDA86FD51E}" srcOrd="0" destOrd="0" presId="urn:microsoft.com/office/officeart/2005/8/layout/bProcess4"/>
    <dgm:cxn modelId="{4333BB4E-3AC1-4841-A027-252C0024714D}" type="presOf" srcId="{AA2ECF02-8059-446A-ACD5-D1239C054CBC}" destId="{801EC450-34CC-464E-87E9-10738CD7C70C}" srcOrd="0" destOrd="0" presId="urn:microsoft.com/office/officeart/2005/8/layout/bProcess4"/>
    <dgm:cxn modelId="{F7812452-73C9-4767-BB2D-555D793AF7E2}" srcId="{D9617B7A-86E7-496B-91FD-4ECAA18D7A8D}" destId="{BDFC605D-4882-4B3E-B916-D6176A0649DB}" srcOrd="2" destOrd="0" parTransId="{DADC742C-D1A6-46EE-A789-F310F764B1BC}" sibTransId="{729AD814-A81E-4C59-9EE1-B8F1A2224C08}"/>
    <dgm:cxn modelId="{8726EA52-8778-4D27-BF4B-E794DB077737}" type="presOf" srcId="{729AD814-A81E-4C59-9EE1-B8F1A2224C08}" destId="{37C0F674-BE8A-4468-A6D4-13980DC19398}" srcOrd="0" destOrd="0" presId="urn:microsoft.com/office/officeart/2005/8/layout/bProcess4"/>
    <dgm:cxn modelId="{799D9BB4-8821-4464-8FA8-BF7C17872467}" type="presOf" srcId="{4C043032-2BFD-43F2-8976-7FF7479613E4}" destId="{B26948CE-DD1D-4FF3-B44C-55CD64475169}" srcOrd="0" destOrd="0" presId="urn:microsoft.com/office/officeart/2005/8/layout/bProcess4"/>
    <dgm:cxn modelId="{C1F127B8-B85D-4DDD-8FE7-B542842EEE21}" type="presOf" srcId="{03A6CDCC-0650-4832-9269-3A42CA6F28B2}" destId="{9E9A5986-8495-4C34-998C-DDD19747CE0C}" srcOrd="0" destOrd="0" presId="urn:microsoft.com/office/officeart/2005/8/layout/bProcess4"/>
    <dgm:cxn modelId="{4279A2BE-E725-443D-930E-302C96F16AF2}" srcId="{D9617B7A-86E7-496B-91FD-4ECAA18D7A8D}" destId="{F36B6F3C-D788-4AF5-BAA0-7CF9DCCAC3A4}" srcOrd="5" destOrd="0" parTransId="{4B9A89BF-DCB8-4ED6-9FF8-7AA996EC7641}" sibTransId="{C8710E7F-44F8-4B21-8F19-017136596094}"/>
    <dgm:cxn modelId="{4358D0CC-A37A-4C0D-83E7-66B743B18D52}" type="presOf" srcId="{5DBF4826-B62C-49E7-A12A-DEF4C086E4AF}" destId="{F454F21D-3FC3-4B2A-BAD8-753EA7BBEEFE}" srcOrd="0" destOrd="0" presId="urn:microsoft.com/office/officeart/2005/8/layout/bProcess4"/>
    <dgm:cxn modelId="{4BB5CCCD-D866-4DD6-A69C-4CEC51F83C99}" srcId="{D9617B7A-86E7-496B-91FD-4ECAA18D7A8D}" destId="{AA2ECF02-8059-446A-ACD5-D1239C054CBC}" srcOrd="1" destOrd="0" parTransId="{89D7A354-D4D3-4432-A541-0AE0E6DE5B68}" sibTransId="{68F4E4D6-B3E0-4E1E-B4E5-ADCA14A1DD44}"/>
    <dgm:cxn modelId="{42AD20D0-DDFD-4E20-B5D8-465632AB3FFA}" type="presOf" srcId="{BEEB4BAC-8124-4EED-87AB-0EE6215CF197}" destId="{D7E3BD5E-2B1C-4192-AF7A-D7A39B345983}" srcOrd="0" destOrd="0" presId="urn:microsoft.com/office/officeart/2005/8/layout/bProcess4"/>
    <dgm:cxn modelId="{76A51AD7-243F-4DA6-8F00-D1E9857F5AE3}" srcId="{D9617B7A-86E7-496B-91FD-4ECAA18D7A8D}" destId="{5DBF4826-B62C-49E7-A12A-DEF4C086E4AF}" srcOrd="3" destOrd="0" parTransId="{49B389A1-C490-489D-8DC4-5254E35DD35C}" sibTransId="{03A6CDCC-0650-4832-9269-3A42CA6F28B2}"/>
    <dgm:cxn modelId="{2081EBD8-B89A-4DCF-A371-5A22C0595C7D}" srcId="{D9617B7A-86E7-496B-91FD-4ECAA18D7A8D}" destId="{4C043032-2BFD-43F2-8976-7FF7479613E4}" srcOrd="0" destOrd="0" parTransId="{6DBC8FEF-A5AE-4EED-B923-1B9CFEAA6D66}" sibTransId="{2FD86ACB-6915-4B1B-9789-B36B2B495F01}"/>
    <dgm:cxn modelId="{5D29B090-A4CB-4845-B2F3-EDEE0E7F137C}" type="presParOf" srcId="{5D621225-9941-49DB-B31A-E1DDC52CC7A9}" destId="{3D5F666B-63F3-4F1E-BCB3-2DC5D7B74505}" srcOrd="0" destOrd="0" presId="urn:microsoft.com/office/officeart/2005/8/layout/bProcess4"/>
    <dgm:cxn modelId="{BB290DC6-21E0-4713-A77F-FA91D00E4819}" type="presParOf" srcId="{3D5F666B-63F3-4F1E-BCB3-2DC5D7B74505}" destId="{A1070E09-65CD-45B6-8908-E6EE3095CABD}" srcOrd="0" destOrd="0" presId="urn:microsoft.com/office/officeart/2005/8/layout/bProcess4"/>
    <dgm:cxn modelId="{C9648BD9-9A25-45B4-83BF-80E9541CD56C}" type="presParOf" srcId="{3D5F666B-63F3-4F1E-BCB3-2DC5D7B74505}" destId="{B26948CE-DD1D-4FF3-B44C-55CD64475169}" srcOrd="1" destOrd="0" presId="urn:microsoft.com/office/officeart/2005/8/layout/bProcess4"/>
    <dgm:cxn modelId="{64552D95-F114-499B-9EB5-CE52F5227F06}" type="presParOf" srcId="{5D621225-9941-49DB-B31A-E1DDC52CC7A9}" destId="{46935BCE-CAAB-4BF1-B246-476D272615C9}" srcOrd="1" destOrd="0" presId="urn:microsoft.com/office/officeart/2005/8/layout/bProcess4"/>
    <dgm:cxn modelId="{F587EB46-5BB8-40BF-95ED-B747D20CADDF}" type="presParOf" srcId="{5D621225-9941-49DB-B31A-E1DDC52CC7A9}" destId="{CB3B6013-95A9-4F9F-AFD1-93067E93C7FB}" srcOrd="2" destOrd="0" presId="urn:microsoft.com/office/officeart/2005/8/layout/bProcess4"/>
    <dgm:cxn modelId="{CB24BAEC-EAB0-4FDA-B281-85E189BD246D}" type="presParOf" srcId="{CB3B6013-95A9-4F9F-AFD1-93067E93C7FB}" destId="{E3E31814-228E-4B93-9486-65273D98ECD9}" srcOrd="0" destOrd="0" presId="urn:microsoft.com/office/officeart/2005/8/layout/bProcess4"/>
    <dgm:cxn modelId="{ED5F3162-9882-4D8B-818C-6255B41254CE}" type="presParOf" srcId="{CB3B6013-95A9-4F9F-AFD1-93067E93C7FB}" destId="{801EC450-34CC-464E-87E9-10738CD7C70C}" srcOrd="1" destOrd="0" presId="urn:microsoft.com/office/officeart/2005/8/layout/bProcess4"/>
    <dgm:cxn modelId="{5375696C-38E8-4A11-82EF-94CE3EE48C5D}" type="presParOf" srcId="{5D621225-9941-49DB-B31A-E1DDC52CC7A9}" destId="{C0D55D11-AC19-4C60-A97F-4532308A0228}" srcOrd="3" destOrd="0" presId="urn:microsoft.com/office/officeart/2005/8/layout/bProcess4"/>
    <dgm:cxn modelId="{931E5199-3A6B-4865-A54C-AE5378F42E0B}" type="presParOf" srcId="{5D621225-9941-49DB-B31A-E1DDC52CC7A9}" destId="{8E673104-0909-48A0-B1B9-A6B7A1579068}" srcOrd="4" destOrd="0" presId="urn:microsoft.com/office/officeart/2005/8/layout/bProcess4"/>
    <dgm:cxn modelId="{818712F0-04AA-42E5-8670-DF6E6783C8A0}" type="presParOf" srcId="{8E673104-0909-48A0-B1B9-A6B7A1579068}" destId="{FEFE72EC-5D9F-4D56-958D-DA216A606D10}" srcOrd="0" destOrd="0" presId="urn:microsoft.com/office/officeart/2005/8/layout/bProcess4"/>
    <dgm:cxn modelId="{DBD89D28-23FE-49B8-8563-B145C000D44E}" type="presParOf" srcId="{8E673104-0909-48A0-B1B9-A6B7A1579068}" destId="{EB10EE5F-503D-4410-BF32-07CDA86FD51E}" srcOrd="1" destOrd="0" presId="urn:microsoft.com/office/officeart/2005/8/layout/bProcess4"/>
    <dgm:cxn modelId="{32FAF6E6-294E-4B36-A8C0-BDF13BA95BD5}" type="presParOf" srcId="{5D621225-9941-49DB-B31A-E1DDC52CC7A9}" destId="{37C0F674-BE8A-4468-A6D4-13980DC19398}" srcOrd="5" destOrd="0" presId="urn:microsoft.com/office/officeart/2005/8/layout/bProcess4"/>
    <dgm:cxn modelId="{40BEEC37-D034-4228-9890-9171703D6757}" type="presParOf" srcId="{5D621225-9941-49DB-B31A-E1DDC52CC7A9}" destId="{7809F559-B0D8-4BE6-B12D-16584AACA2D6}" srcOrd="6" destOrd="0" presId="urn:microsoft.com/office/officeart/2005/8/layout/bProcess4"/>
    <dgm:cxn modelId="{C4723FA4-7F3D-4D05-A9D7-09B6D83E8E93}" type="presParOf" srcId="{7809F559-B0D8-4BE6-B12D-16584AACA2D6}" destId="{BC223005-70E3-4315-8939-832310671333}" srcOrd="0" destOrd="0" presId="urn:microsoft.com/office/officeart/2005/8/layout/bProcess4"/>
    <dgm:cxn modelId="{E919956E-B777-448D-BEBE-1B8EB0848DD3}" type="presParOf" srcId="{7809F559-B0D8-4BE6-B12D-16584AACA2D6}" destId="{F454F21D-3FC3-4B2A-BAD8-753EA7BBEEFE}" srcOrd="1" destOrd="0" presId="urn:microsoft.com/office/officeart/2005/8/layout/bProcess4"/>
    <dgm:cxn modelId="{A12D0CBA-BC39-4B61-A4F2-845EEBFB3A9D}" type="presParOf" srcId="{5D621225-9941-49DB-B31A-E1DDC52CC7A9}" destId="{9E9A5986-8495-4C34-998C-DDD19747CE0C}" srcOrd="7" destOrd="0" presId="urn:microsoft.com/office/officeart/2005/8/layout/bProcess4"/>
    <dgm:cxn modelId="{6BE6831E-0E48-4BF9-94E8-4FA70133DD3B}" type="presParOf" srcId="{5D621225-9941-49DB-B31A-E1DDC52CC7A9}" destId="{C79BE1DD-353F-47D7-8034-AA94FDE6D99E}" srcOrd="8" destOrd="0" presId="urn:microsoft.com/office/officeart/2005/8/layout/bProcess4"/>
    <dgm:cxn modelId="{6DFA8A2B-F8BD-48D3-A723-208548AE0AA2}" type="presParOf" srcId="{C79BE1DD-353F-47D7-8034-AA94FDE6D99E}" destId="{067A533A-72C9-4C48-A63D-00E5EAF22E32}" srcOrd="0" destOrd="0" presId="urn:microsoft.com/office/officeart/2005/8/layout/bProcess4"/>
    <dgm:cxn modelId="{3D0BE52F-E85B-42C8-B340-874F17A45F60}" type="presParOf" srcId="{C79BE1DD-353F-47D7-8034-AA94FDE6D99E}" destId="{D5A9A29A-A83D-44BE-AF9B-330FE8203D84}" srcOrd="1" destOrd="0" presId="urn:microsoft.com/office/officeart/2005/8/layout/bProcess4"/>
    <dgm:cxn modelId="{C5ABC585-CEA9-4A3A-8792-2A56618D389B}" type="presParOf" srcId="{5D621225-9941-49DB-B31A-E1DDC52CC7A9}" destId="{D7E3BD5E-2B1C-4192-AF7A-D7A39B345983}" srcOrd="9" destOrd="0" presId="urn:microsoft.com/office/officeart/2005/8/layout/bProcess4"/>
    <dgm:cxn modelId="{B15473C8-C3CE-4425-B044-96352CD02D3C}" type="presParOf" srcId="{5D621225-9941-49DB-B31A-E1DDC52CC7A9}" destId="{8E5B1611-4863-4EB5-8F18-68500B171768}" srcOrd="10" destOrd="0" presId="urn:microsoft.com/office/officeart/2005/8/layout/bProcess4"/>
    <dgm:cxn modelId="{3AA1D32F-E599-478A-B616-CA541C9AC9F1}" type="presParOf" srcId="{8E5B1611-4863-4EB5-8F18-68500B171768}" destId="{1D8B5376-57D6-4CE3-A1DB-EB9380471B2C}" srcOrd="0" destOrd="0" presId="urn:microsoft.com/office/officeart/2005/8/layout/bProcess4"/>
    <dgm:cxn modelId="{D024936E-54DA-467D-9DAF-D34DF00C0E66}" type="presParOf" srcId="{8E5B1611-4863-4EB5-8F18-68500B171768}" destId="{DD8976AE-26F0-4CE9-96D8-42F6F06D250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35BCE-CAAB-4BF1-B246-476D272615C9}">
      <dsp:nvSpPr>
        <dsp:cNvPr id="0" name=""/>
        <dsp:cNvSpPr/>
      </dsp:nvSpPr>
      <dsp:spPr>
        <a:xfrm rot="5400000">
          <a:off x="1715317" y="1133917"/>
          <a:ext cx="1773162" cy="2138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48CE-DD1D-4FF3-B44C-55CD64475169}">
      <dsp:nvSpPr>
        <dsp:cNvPr id="0" name=""/>
        <dsp:cNvSpPr/>
      </dsp:nvSpPr>
      <dsp:spPr>
        <a:xfrm>
          <a:off x="2122350" y="1003"/>
          <a:ext cx="2375876" cy="142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sp:txBody>
      <dsp:txXfrm>
        <a:off x="2164102" y="42755"/>
        <a:ext cx="2292372" cy="1342022"/>
      </dsp:txXfrm>
    </dsp:sp>
    <dsp:sp modelId="{C0D55D11-AC19-4C60-A97F-4532308A0228}">
      <dsp:nvSpPr>
        <dsp:cNvPr id="0" name=""/>
        <dsp:cNvSpPr/>
      </dsp:nvSpPr>
      <dsp:spPr>
        <a:xfrm rot="5400000">
          <a:off x="1715317" y="2915825"/>
          <a:ext cx="1773162" cy="2138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C450-34CC-464E-87E9-10738CD7C70C}">
      <dsp:nvSpPr>
        <dsp:cNvPr id="0" name=""/>
        <dsp:cNvSpPr/>
      </dsp:nvSpPr>
      <dsp:spPr>
        <a:xfrm>
          <a:off x="2122350" y="1782910"/>
          <a:ext cx="2375876" cy="142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MAS k předkládání projektových záměrů mimo MS2021+</a:t>
          </a:r>
        </a:p>
      </dsp:txBody>
      <dsp:txXfrm>
        <a:off x="2164102" y="1824662"/>
        <a:ext cx="2292372" cy="1342022"/>
      </dsp:txXfrm>
    </dsp:sp>
    <dsp:sp modelId="{37C0F674-BE8A-4468-A6D4-13980DC19398}">
      <dsp:nvSpPr>
        <dsp:cNvPr id="0" name=""/>
        <dsp:cNvSpPr/>
      </dsp:nvSpPr>
      <dsp:spPr>
        <a:xfrm>
          <a:off x="2606270" y="3806778"/>
          <a:ext cx="3151171" cy="2138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EE5F-503D-4410-BF32-07CDA86FD51E}">
      <dsp:nvSpPr>
        <dsp:cNvPr id="0" name=""/>
        <dsp:cNvSpPr/>
      </dsp:nvSpPr>
      <dsp:spPr>
        <a:xfrm>
          <a:off x="2122350" y="3564818"/>
          <a:ext cx="2375876" cy="142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Předložení projektového záměru na MAS v souladu s podmínkami výzvy MAS</a:t>
          </a:r>
        </a:p>
      </dsp:txBody>
      <dsp:txXfrm>
        <a:off x="2164102" y="3606570"/>
        <a:ext cx="2292372" cy="1342022"/>
      </dsp:txXfrm>
    </dsp:sp>
    <dsp:sp modelId="{9E9A5986-8495-4C34-998C-DDD19747CE0C}">
      <dsp:nvSpPr>
        <dsp:cNvPr id="0" name=""/>
        <dsp:cNvSpPr/>
      </dsp:nvSpPr>
      <dsp:spPr>
        <a:xfrm rot="16151960">
          <a:off x="4862756" y="2915825"/>
          <a:ext cx="1773335" cy="2138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4F21D-3FC3-4B2A-BAD8-753EA7BBEEFE}">
      <dsp:nvSpPr>
        <dsp:cNvPr id="0" name=""/>
        <dsp:cNvSpPr/>
      </dsp:nvSpPr>
      <dsp:spPr>
        <a:xfrm>
          <a:off x="5282266" y="3564818"/>
          <a:ext cx="2375876" cy="142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Posouzení projektových záměrů na MAS </a:t>
          </a:r>
        </a:p>
      </dsp:txBody>
      <dsp:txXfrm>
        <a:off x="5324018" y="3606570"/>
        <a:ext cx="2292372" cy="1342022"/>
      </dsp:txXfrm>
    </dsp:sp>
    <dsp:sp modelId="{D7E3BD5E-2B1C-4192-AF7A-D7A39B345983}">
      <dsp:nvSpPr>
        <dsp:cNvPr id="0" name=""/>
        <dsp:cNvSpPr/>
      </dsp:nvSpPr>
      <dsp:spPr>
        <a:xfrm rot="16239467">
          <a:off x="4862784" y="1136103"/>
          <a:ext cx="1777652" cy="21382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9A29A-A83D-44BE-AF9B-330FE8203D84}">
      <dsp:nvSpPr>
        <dsp:cNvPr id="0" name=""/>
        <dsp:cNvSpPr/>
      </dsp:nvSpPr>
      <dsp:spPr>
        <a:xfrm>
          <a:off x="5257486" y="1782910"/>
          <a:ext cx="2375876" cy="142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sp:txBody>
      <dsp:txXfrm>
        <a:off x="5299238" y="1824662"/>
        <a:ext cx="2292372" cy="1342022"/>
      </dsp:txXfrm>
    </dsp:sp>
    <dsp:sp modelId="{DD8976AE-26F0-4CE9-96D8-42F6F06D250A}">
      <dsp:nvSpPr>
        <dsp:cNvPr id="0" name=""/>
        <dsp:cNvSpPr/>
      </dsp:nvSpPr>
      <dsp:spPr>
        <a:xfrm>
          <a:off x="5282266" y="1003"/>
          <a:ext cx="2375876" cy="14255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sz="1500" kern="1200" dirty="0" err="1">
              <a:solidFill>
                <a:schemeClr val="tx1"/>
              </a:solidFill>
            </a:rPr>
            <a:t>připodepsání</a:t>
          </a:r>
          <a:r>
            <a:rPr lang="cs-CZ" sz="1500" kern="1200" dirty="0">
              <a:solidFill>
                <a:schemeClr val="tx1"/>
              </a:solidFill>
            </a:rPr>
            <a:t> zástupcem MAS</a:t>
          </a:r>
        </a:p>
      </dsp:txBody>
      <dsp:txXfrm>
        <a:off x="5324018" y="42755"/>
        <a:ext cx="2292372" cy="1342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92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82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5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1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krnovsko.cz/wp-content/uploads/2023/12/priloha-c.-7-Odkaz-na-Obecna-a-Specificka-pravidla.pdf" TargetMode="External"/><Relationship Id="rId3" Type="http://schemas.openxmlformats.org/officeDocument/2006/relationships/hyperlink" Target="https://www.maskrnovsko.cz/wp-content/uploads/2023/12/priloha-c.-2-Kriteria-administrativni-kontroly.pdf" TargetMode="External"/><Relationship Id="rId7" Type="http://schemas.openxmlformats.org/officeDocument/2006/relationships/hyperlink" Target="https://www.maskrnovsko.cz/wp-content/uploads/2023/12/priloha-c.-6-Vyjadreni-organu-ochrany-prirody_zmena-projektu-vzor.docx" TargetMode="External"/><Relationship Id="rId2" Type="http://schemas.openxmlformats.org/officeDocument/2006/relationships/hyperlink" Target="https://www.maskrnovsko.cz/wp-content/uploads/2023/12/priloha-c.-1-Sablona-projektoveho-zameru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krnovsko.cz/wp-content/uploads/2023/12/priloha-c.-5-Vyjadreni-organu-ochrany-prirody-vzor.docx" TargetMode="External"/><Relationship Id="rId5" Type="http://schemas.openxmlformats.org/officeDocument/2006/relationships/hyperlink" Target="https://www.maskrnovsko.cz/wp-content/uploads/2023/12/priloha-c.-4-Interni-postupy-smernice-IROP-21.pdf" TargetMode="External"/><Relationship Id="rId4" Type="http://schemas.openxmlformats.org/officeDocument/2006/relationships/hyperlink" Target="https://www.maskrnovsko.cz/wp-content/uploads/2023/12/priloha-c.-3-Kriteria-pro-vecne-hodnoceni-5.pdf" TargetMode="Externa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gov.cz/getmedia/34a410cc-04bf-4faf-b322-8b46bc8d6737/SPPZP_73v_CLLD_Verejna-prostranstvi_v1.pdf.aspx?ext=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getmedia/34a410cc-04bf-4faf-b322-8b46bc8d6737/SPPZP_73v_CLLD_Verejna-prostranstvi_v1.pdf.aspx?ext=.pdf" TargetMode="External"/><Relationship Id="rId2" Type="http://schemas.openxmlformats.org/officeDocument/2006/relationships/hyperlink" Target="https://irop.gov.cz/getmedia/caed70a1-d8e4-4b42-832d-04e0ffd930dd/Obecna-pravidla-2021-2027_verze-3.pdf.aspx?ext=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04/Interni-postupy-smernice-IROP-2.pdf" TargetMode="External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1A808-43A1-E9EA-1BD3-95EAF29F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863" y="242047"/>
            <a:ext cx="8052620" cy="22553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INTEGROVANÝ REGIONÁLNÍ OPERAČNÍ PROGRAM 2021-2027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52C3F-BC11-154C-0552-2D524D5538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6948" y="2778312"/>
            <a:ext cx="8544535" cy="1656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SEMINÁŘ PRO ŽADATELE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4.Výzva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MAS Rozvoj Krnovska – IROP – </a:t>
            </a:r>
            <a:r>
              <a:rPr lang="cs-CZ" sz="2600" b="1" dirty="0">
                <a:solidFill>
                  <a:schemeClr val="accent2"/>
                </a:solidFill>
                <a:latin typeface="DINPro Medium"/>
                <a:ea typeface="Times New Roman" panose="02020603050405020304" pitchFamily="18" charset="0"/>
              </a:rPr>
              <a:t>Veřejná prostranství</a:t>
            </a:r>
            <a:endParaRPr lang="cs-CZ"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D76A97-F0D7-C831-5D04-04DB041B1257}"/>
              </a:ext>
            </a:extLst>
          </p:cNvPr>
          <p:cNvSpPr txBox="1">
            <a:spLocks/>
          </p:cNvSpPr>
          <p:nvPr/>
        </p:nvSpPr>
        <p:spPr>
          <a:xfrm>
            <a:off x="9224682" y="5441576"/>
            <a:ext cx="3048195" cy="1272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9.2. 2024</a:t>
            </a:r>
          </a:p>
          <a:p>
            <a:pPr algn="ctr"/>
            <a:r>
              <a:rPr lang="cs-CZ" sz="1800" b="1" dirty="0" err="1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Ing.Veronika</a:t>
            </a:r>
            <a:r>
              <a:rPr lang="cs-CZ" sz="18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 Nešporová, Ph.D.</a:t>
            </a:r>
          </a:p>
          <a:p>
            <a:pPr algn="ctr"/>
            <a:r>
              <a:rPr lang="cs-CZ" sz="18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nesporova@maskrnovsko.cz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07295C-E636-5FD8-3126-7C6829A2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582" y="6256904"/>
            <a:ext cx="1659518" cy="3832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56A1F0E-3856-7B15-AC22-FEF1B8D02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5" y="6066263"/>
            <a:ext cx="5276190" cy="6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8976F-0E6F-BB1F-9464-AD009544E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127499"/>
            <a:ext cx="5208494" cy="948265"/>
          </a:xfrm>
        </p:spPr>
        <p:txBody>
          <a:bodyPr/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podání žádosti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3E7D9F-DE24-641E-1C97-1AADCBE2B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165862"/>
              </p:ext>
            </p:extLst>
          </p:nvPr>
        </p:nvGraphicFramePr>
        <p:xfrm>
          <a:off x="0" y="1515035"/>
          <a:ext cx="9780494" cy="499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4F657F63-9945-4902-B18C-F8FDB05F5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9140" y="5056094"/>
            <a:ext cx="2482859" cy="1801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7519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2B63D-D8E4-C60F-9D35-6A2E766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Přílohy výzvy MAS Rozvoj Krnovska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87BBB2-75E7-B85F-9993-9127132DD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 algn="l">
              <a:buFont typeface="+mj-lt"/>
              <a:buAutoNum type="arabicParenR"/>
            </a:pPr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Šablona projektového záměru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400050" indent="-400050" algn="l">
              <a:buFont typeface="+mj-lt"/>
              <a:buAutoNum type="arabicParenR"/>
            </a:pPr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Kritéria administrativní kontroly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400050" indent="-400050" algn="l">
              <a:buFont typeface="+mj-lt"/>
              <a:buAutoNum type="arabicParenR"/>
            </a:pPr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Kritéria pro věcné hodnocení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400050" indent="-400050" algn="l">
              <a:buFont typeface="+mj-lt"/>
              <a:buAutoNum type="arabicParenR"/>
            </a:pPr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Interní postupy – směrnice IROP 21+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400050" indent="-400050" algn="l">
              <a:buFont typeface="+mj-lt"/>
              <a:buAutoNum type="arabicParenR"/>
            </a:pPr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Vyjádření orgánu ochrany přírody – vzor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400050" indent="-400050" algn="l">
              <a:buFont typeface="+mj-lt"/>
              <a:buAutoNum type="arabicParenR"/>
            </a:pPr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Vyjádření orgánu ochrany </a:t>
            </a:r>
            <a:r>
              <a:rPr lang="cs-CZ" b="1" i="0" u="none" strike="noStrike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přírody_změna</a:t>
            </a:r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projektu – vzor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400050" indent="-400050" algn="l">
              <a:buFont typeface="+mj-lt"/>
              <a:buAutoNum type="arabicParenR"/>
            </a:pPr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na Obecná a Specifická pravidla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562292-4B42-2652-28AC-DFB590AE96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3795" y="4823012"/>
            <a:ext cx="3856816" cy="216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34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C985F-E6B2-699C-F50E-A7C8DECD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FBF9CF-4A85-834D-F765-4F8BB324E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Výzva MAS Rozvoj Krnovska je kolová, hodnocení jednotlivých projektových záměrů probíhá po uplynutí termínu pro předkládání, který je uveden ve výzvě MAS</a:t>
            </a:r>
          </a:p>
          <a:p>
            <a:r>
              <a:rPr lang="cs-CZ" dirty="0"/>
              <a:t>Ve výzvě MAS může být definováno, že pro jednoho žadatele je omezen počet podaných projektových záměrů na jeden. V případě, že je tato podmínka výzvou omezena a žadatel podá do jedné výzvy více záměrů, bude do administrativní kontroly a věcného hodnocení zařazen projektový záměr žadatele, který byl podán nejdříve, ostatní projektové záměry stejného žadatele budou vyřazeny.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30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</a:rPr>
              <a:t>Administrativní kontrola </a:t>
            </a:r>
          </a:p>
          <a:p>
            <a:r>
              <a:rPr lang="cs-CZ" dirty="0"/>
              <a:t>V rámci administrativní kontroly projektového záměru kontroluje manažer programového rámce IROP, zda žadatel vyplnil veškeré potřebné údaje v projektovém záměru, doložil všechny požadované přílohy a zda projektový záměr podepsala oprávněná osoba.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</a:rPr>
              <a:t>Věcné hodnocení </a:t>
            </a:r>
          </a:p>
          <a:p>
            <a:r>
              <a:rPr lang="cs-CZ" dirty="0"/>
              <a:t>Do věcného hodnocení jsou předány kanceláří MAS projektové záměry, které byly do kanceláře MAS Rozvoj Krnovska doručeny na základě lhůt a podmínek uvedených v dané výzvě MAS a prošly administrativní kontrolou. Hodnocení projektových záměrů provádí Výběrová komise MAS Rozvoj Krnovska, jejíž kompetence jsou stanoveny ve Statutu a vycházejí z procesu standardizace MAS</a:t>
            </a:r>
          </a:p>
          <a:p>
            <a:r>
              <a:rPr lang="cs-CZ" dirty="0"/>
              <a:t>Věcné hodnocení je zahájeno od doby, kdy jsou všechny projektové záměry po ukončené administrativní kontrole, </a:t>
            </a:r>
            <a:r>
              <a:rPr lang="cs-CZ" b="1" u="sng" dirty="0"/>
              <a:t>je provedeno do 40 pracovních dní </a:t>
            </a:r>
            <a:r>
              <a:rPr lang="cs-CZ" dirty="0"/>
              <a:t>od zahájení.</a:t>
            </a:r>
          </a:p>
          <a:p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3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692808" cy="408781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DINPro Medium"/>
              </a:rPr>
              <a:t>Projektový záměr splní podmínky věcného hodnocení, pokud obdrží ve výzvě stanovený minimální počet bodů z maximálního možného počtu bodů. Hranice pro splnění podmínek věcného hodnocení je nastavena na minimálně 50 procent z maximálního možného počtu bodů</a:t>
            </a:r>
          </a:p>
          <a:p>
            <a:r>
              <a:rPr lang="cs-CZ" dirty="0">
                <a:solidFill>
                  <a:schemeClr val="tx1"/>
                </a:solidFill>
                <a:latin typeface="DINPro Medium"/>
              </a:rPr>
              <a:t>V případě rovnosti bodů a zároveň v případě, že by alokace výzvy nevystačila na všechny projektové záměry se stejným počtem bodů, je rozhodující: </a:t>
            </a: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výše požadované dotace,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délka realizace projektu,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realizace projektu v obci s nižším počtem obyvatel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O výsledku věcného hodnocení je žadatel informován manažerem programového rámce IROP (nebo jím pověřeným pracovníkem kanceláře MAS Rozvoj Krnovska) pomocí e-mailu.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6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0ED0D-81F4-EC7D-1A13-C1F7E04DD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C659A-8AA9-E278-D6BD-1246CFC86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Výběr projektových záměrů</a:t>
            </a:r>
          </a:p>
          <a:p>
            <a:r>
              <a:rPr lang="cs-CZ" dirty="0"/>
              <a:t>Za výběr projektových záměrů je odpovědný Programový výbor MAS, jeho hlavním úkolem je vybrat projektové záměry, které získají vyjádření o souladu se Strategií SCLLD MAS Rozvoj Krnovska.</a:t>
            </a:r>
          </a:p>
          <a:p>
            <a:r>
              <a:rPr lang="cs-CZ" dirty="0"/>
              <a:t>Pro získání vyjádření o souladu se Strategií CLLD musí projektový záměr splnit obě z následujících podmínek: </a:t>
            </a:r>
          </a:p>
          <a:p>
            <a:pPr>
              <a:buFont typeface="+mj-lt"/>
              <a:buAutoNum type="arabicPeriod"/>
            </a:pPr>
            <a:r>
              <a:rPr lang="cs-CZ" dirty="0"/>
              <a:t>Projektový záměr splnil podmínky věcného hodnocení MAS (viz kapitola věcného hodnocení). </a:t>
            </a:r>
          </a:p>
          <a:p>
            <a:pPr>
              <a:buFont typeface="+mj-lt"/>
              <a:buAutoNum type="arabicPeriod"/>
            </a:pPr>
            <a:r>
              <a:rPr lang="cs-CZ" dirty="0"/>
              <a:t>Projektový záměr se výší požadované dotace (celkových způsobilých výdajů) vejde do alokace MAS v dané výzvě MAS.</a:t>
            </a:r>
          </a:p>
          <a:p>
            <a:r>
              <a:rPr lang="cs-CZ" dirty="0"/>
              <a:t>Při výběru projektových záměrů platí pořadí projektů a jejich bodové ohodnocení z věcného hodnocení…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9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2160589"/>
            <a:ext cx="8782389" cy="4250043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b="1" u="sng" kern="100" dirty="0">
                <a:solidFill>
                  <a:schemeClr val="accent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Podání plné žádosti o podporu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Projektové záměry, které byly MAS vybrány, zpracovávají žadatelé do podoby plné žádosti o podporu v MS21+. V tomto kroku postupují dle podmínek nadřazené výzvy pro podání žádostí o podporu.</a:t>
            </a:r>
            <a:endParaRPr lang="cs-CZ" dirty="0">
              <a:solidFill>
                <a:srgbClr val="99CA3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72CF8-582C-0002-721A-7244ABCFB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0" y="4707849"/>
            <a:ext cx="2585884" cy="2066109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075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5CE09-25BF-A017-995F-38959C9C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97A7D-2652-C9DB-8953-02D3D2247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Součástí výzvy je seznam indikátorů, ze kterého je žadatel povinen vybrat indikátory pro realizovanou aktivitu. Níže je uveden kompletní seznam všech indikátorů této výzvy. Informace k jednotlivým indikátorům jsou uvedeny v příloze č. 1 - Specifických pravidel s názvem „Metodické listy indikátorů“:</a:t>
            </a:r>
            <a:endParaRPr lang="cs-CZ" dirty="0">
              <a:solidFill>
                <a:srgbClr val="99CA3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solidFill>
                  <a:schemeClr val="tx1"/>
                </a:solidFill>
                <a:latin typeface="DINPro Medium"/>
              </a:rPr>
              <a:t>Seznam indikátorů výzvy: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latin typeface="DINPro Medium"/>
              </a:rPr>
              <a:t>Indikátory výstupu </a:t>
            </a:r>
          </a:p>
          <a:p>
            <a:r>
              <a:rPr lang="cs-CZ" b="1" dirty="0">
                <a:solidFill>
                  <a:schemeClr val="tx1"/>
                </a:solidFill>
                <a:latin typeface="DINPro Medium"/>
              </a:rPr>
              <a:t>444 001 </a:t>
            </a:r>
            <a:r>
              <a:rPr lang="cs-CZ" dirty="0">
                <a:solidFill>
                  <a:schemeClr val="tx1"/>
                </a:solidFill>
                <a:latin typeface="DINPro Medium"/>
              </a:rPr>
              <a:t>- Zelená infrastruktura podpořená pro jiné účely než přizpůsobování se změnám klimatu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latin typeface="DINPro Medium"/>
              </a:rPr>
              <a:t>Indikátory výsledku </a:t>
            </a:r>
          </a:p>
          <a:p>
            <a:r>
              <a:rPr lang="cs-CZ" b="1" dirty="0">
                <a:solidFill>
                  <a:schemeClr val="tx1"/>
                </a:solidFill>
                <a:latin typeface="DINPro Medium"/>
              </a:rPr>
              <a:t>426 001 </a:t>
            </a:r>
            <a:r>
              <a:rPr lang="cs-CZ" dirty="0">
                <a:solidFill>
                  <a:schemeClr val="tx1"/>
                </a:solidFill>
                <a:latin typeface="DINPro Medium"/>
              </a:rPr>
              <a:t>- Objem retenčních nádrží pro využití srážkové vody </a:t>
            </a:r>
          </a:p>
          <a:p>
            <a:r>
              <a:rPr lang="cs-CZ" b="1" dirty="0">
                <a:solidFill>
                  <a:schemeClr val="tx1"/>
                </a:solidFill>
                <a:latin typeface="DINPro Medium"/>
              </a:rPr>
              <a:t>444 011 </a:t>
            </a:r>
            <a:r>
              <a:rPr lang="cs-CZ" dirty="0">
                <a:solidFill>
                  <a:schemeClr val="tx1"/>
                </a:solidFill>
                <a:latin typeface="DINPro Medium"/>
              </a:rPr>
              <a:t>- Počet obyvatel, kteří mají přístup k nové nebo modernizované zelené infrastruktuře </a:t>
            </a:r>
            <a:endParaRPr lang="cs-CZ" dirty="0">
              <a:solidFill>
                <a:srgbClr val="B9D18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solidFill>
                  <a:srgbClr val="B9D18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SPPZP_73v_CLLD_Verejna-prostranstvi_v1.pdf.aspx (gov.cz)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25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0EDC9AC-3264-B2D7-A266-8C4D5DC8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62" y="0"/>
            <a:ext cx="5914237" cy="39378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B8FC1E-F63B-6F5D-9EEE-D727871F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CA496-8ABD-261C-13B3-1DBC7710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Představení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Závazné dokumenty a odkazy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Způsob podání žádosti a její průběh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Přílohy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Indikátory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Závěr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2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8C217-351B-B6EF-F9DE-E7AC28F6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VEŘEJNÁ PROSTRANSTVÍ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D6FFCA-C4F7-0BF7-135E-2DFDA934E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5695"/>
            <a:ext cx="8596668" cy="4185668"/>
          </a:xfrm>
        </p:spPr>
        <p:txBody>
          <a:bodyPr/>
          <a:lstStyle/>
          <a:p>
            <a:r>
              <a:rPr lang="cs-CZ" dirty="0"/>
              <a:t>IROP - Veřejná prostranství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Číslo výzvy MAS: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4. výzva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Název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MAS Rozvoj Krnovska – IROP – Veřejná prostranství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Druh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kolová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vyhlášení výzvy:		             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zahájení příjmu projektových záměrů:           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ukončení příjmu </a:t>
            </a:r>
            <a:r>
              <a:rPr lang="cs-CZ" sz="1800" dirty="0" err="1">
                <a:solidFill>
                  <a:schemeClr val="tx1"/>
                </a:solidFill>
                <a:latin typeface="DINPro Medium"/>
              </a:rPr>
              <a:t>proj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. záměrů: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29.02.2024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ukončení realizace projektu: 		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30.06.2025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C27493-99CC-6A78-D03D-77BA4ABC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565" y="4673601"/>
            <a:ext cx="3074893" cy="204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660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EC70C12-8166-595E-A4CB-830F9094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VEŘEJNÁ PROSTRANSTVÍ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31EB6-8F5F-595B-C512-4C5164A5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88" y="1981201"/>
            <a:ext cx="8596313" cy="4060162"/>
          </a:xfrm>
        </p:spPr>
        <p:txBody>
          <a:bodyPr/>
          <a:lstStyle/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výše celkových způsobilých výdajů na jeden projekt: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500 000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Maximální výše celkových způsobilých výdajů na jeden projekt:           	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3 157 895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Míra podpory: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95 %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Uznatelnost nákladů:      od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1.1.2021</a:t>
            </a:r>
          </a:p>
          <a:p>
            <a:pPr marL="0" indent="0">
              <a:buNone/>
            </a:pPr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    Veškeré informace a aktuality o výzvách naleznete na: </a:t>
            </a:r>
            <a:r>
              <a:rPr lang="cs-CZ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http://www.maskrnovsko.cz/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82658A4-68FB-C6E2-C3A5-7E8C0BD51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634" y="5172343"/>
            <a:ext cx="1604973" cy="160497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2697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17553-2594-11FB-E4EF-984F9E77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557CC-DF59-7951-57DB-0A7C0A8D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690" y="2160589"/>
            <a:ext cx="7966311" cy="3880773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DINPro Medium"/>
              </a:rPr>
              <a:t>Podpora je zaměřena na veřejná prostranství podle § 34 zákona č. 128/2000 Sb., o obcích (obecní zřízení), ve znění pozdějších předpisů, na jejich vznik či úpravu ve vazbě na veřejnou a technickou infrastrukturu a související zelenou infrastrukturu.</a:t>
            </a:r>
          </a:p>
          <a:p>
            <a:pPr marL="0" indent="0">
              <a:buNone/>
            </a:pPr>
            <a:r>
              <a:rPr lang="cs-CZ" b="1" u="sng" dirty="0">
                <a:latin typeface="DINPro Medium"/>
              </a:rPr>
              <a:t>Revitalizace veřejných prostranství měst a obcí:</a:t>
            </a:r>
          </a:p>
          <a:p>
            <a:r>
              <a:rPr lang="cs-CZ" b="1" dirty="0">
                <a:latin typeface="DINPro Medium"/>
              </a:rPr>
              <a:t>ucelené (komplexní) projekty veřejných prostranství zaměřené na veřejnou a technickou infrastrukturu a související zelenou složku,</a:t>
            </a:r>
          </a:p>
          <a:p>
            <a:r>
              <a:rPr lang="cs-CZ" b="1" dirty="0">
                <a:latin typeface="DINPro Medium"/>
              </a:rPr>
              <a:t>infrastrukturu (modrou a zelenou složku) a opatření v řešeném území nezbytná pro rozvoj a zlepšení kvality ekosystémových služeb měst a obcí,</a:t>
            </a:r>
          </a:p>
          <a:p>
            <a:r>
              <a:rPr lang="cs-CZ" b="1" dirty="0">
                <a:latin typeface="DINPro Medium"/>
              </a:rPr>
              <a:t>revitalizace, modernizace a zajištění bezpečnosti stávajících veřejných prostranství,</a:t>
            </a:r>
          </a:p>
          <a:p>
            <a:r>
              <a:rPr lang="cs-CZ" b="1" dirty="0">
                <a:latin typeface="DINPro Medium"/>
              </a:rPr>
              <a:t>revitalizace a úprava nevyužívaných ploch.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Social Service Family Care Protect - Free vector graphic on Pixabay">
            <a:extLst>
              <a:ext uri="{FF2B5EF4-FFF2-40B4-BE49-F238E27FC236}">
                <a16:creationId xmlns:a16="http://schemas.microsoft.com/office/drawing/2014/main" id="{688C48A6-5A47-DBBA-93D9-9F0E6A6AF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A3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0" y="2008758"/>
            <a:ext cx="655320" cy="66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1AA6810-5925-044F-312E-8544E9320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600" y="4817806"/>
            <a:ext cx="3065400" cy="2040194"/>
          </a:xfrm>
          <a:prstGeom prst="rect">
            <a:avLst/>
          </a:prstGeom>
          <a:effectLst>
            <a:innerShdw blurRad="63500" dist="50800" dir="16200000">
              <a:prstClr val="black">
                <a:alpha val="0"/>
              </a:prstClr>
            </a:inn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828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3ADC6-DB18-B386-4D7A-370540300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Oprávnění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65085-567A-1E0B-73DE-CA66F602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1483"/>
            <a:ext cx="8596668" cy="436987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obce</a:t>
            </a:r>
          </a:p>
          <a:p>
            <a:r>
              <a:rPr lang="cs-CZ" dirty="0"/>
              <a:t>kraje</a:t>
            </a:r>
          </a:p>
          <a:p>
            <a:r>
              <a:rPr lang="cs-CZ" dirty="0"/>
              <a:t>organizace zřizované nebo zakládané obcemi/kraji</a:t>
            </a:r>
          </a:p>
          <a:p>
            <a:r>
              <a:rPr lang="cs-CZ" dirty="0"/>
              <a:t>organizační složky státu (OSS)</a:t>
            </a:r>
          </a:p>
          <a:p>
            <a:r>
              <a:rPr lang="cs-CZ" dirty="0"/>
              <a:t>příspěvkové organizace OSS (PO OSS)</a:t>
            </a:r>
          </a:p>
          <a:p>
            <a:r>
              <a:rPr lang="cs-CZ" dirty="0"/>
              <a:t>církve</a:t>
            </a:r>
          </a:p>
          <a:p>
            <a:r>
              <a:rPr lang="cs-CZ" dirty="0"/>
              <a:t>církevní organizace</a:t>
            </a:r>
          </a:p>
          <a:p>
            <a:r>
              <a:rPr lang="cs-CZ" dirty="0"/>
              <a:t>státní podniky</a:t>
            </a:r>
          </a:p>
          <a:p>
            <a:r>
              <a:rPr lang="cs-CZ" dirty="0"/>
              <a:t>veřejné a státní vysoké školy</a:t>
            </a:r>
          </a:p>
          <a:p>
            <a:r>
              <a:rPr lang="cs-CZ" dirty="0"/>
              <a:t>státní organizace</a:t>
            </a:r>
          </a:p>
          <a:p>
            <a:r>
              <a:rPr lang="cs-CZ" dirty="0"/>
              <a:t>veřejné výzkumné instituce</a:t>
            </a:r>
          </a:p>
        </p:txBody>
      </p:sp>
    </p:spTree>
    <p:extLst>
      <p:ext uri="{BB962C8B-B14F-4D97-AF65-F5344CB8AC3E}">
        <p14:creationId xmlns:p14="http://schemas.microsoft.com/office/powerpoint/2010/main" val="211538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A67D2-9F63-09BE-7CAC-A4FEBA00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A7ADB6-FA1E-4A1C-510E-51D58BFD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147" y="21605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latin typeface="DINPro Medium"/>
              </a:rPr>
              <a:t>Obyvatelé a subjekty působící na území působnosti MAS se schválenou strategií CLLD a návštěvníci území působnosti MAS se schválenou strategií CLLD:</a:t>
            </a:r>
          </a:p>
          <a:p>
            <a:r>
              <a:rPr lang="cs-CZ" sz="2400" dirty="0">
                <a:latin typeface="DINPro Medium"/>
              </a:rPr>
              <a:t>obyvatelé měst a obcí</a:t>
            </a:r>
          </a:p>
          <a:p>
            <a:r>
              <a:rPr lang="cs-CZ" sz="2400" dirty="0">
                <a:latin typeface="DINPro Medium"/>
              </a:rPr>
              <a:t>návštěvníci měst a obcí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294D23-605C-7A3E-637A-1D857BE6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535" y="3597378"/>
            <a:ext cx="4171123" cy="33786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1969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D1F8F-3C5C-33B9-B254-FC489B8E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F6E39E-B42F-7FFB-A17F-CFE650C41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Závazná pro všechny specifické cíle a výzvy. Žadatel se řídí platnými pravidly v den vyhlášení výzvy MAS, tj. 31.12. 2023. 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(platná verze s 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Obecnými pravidly je pro tuto výzvu verze 3, platnost od 14.08.2023)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(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Obecna-pravidla-2021-2027_verze-3.pdf.aspx (irop.gov.cz)</a:t>
            </a:r>
            <a:endParaRPr lang="cs-CZ" sz="1700" b="1" u="sng" dirty="0">
              <a:solidFill>
                <a:schemeClr val="accent1"/>
              </a:solidFill>
              <a:latin typeface="DINPro Medium"/>
            </a:endParaRPr>
          </a:p>
          <a:p>
            <a:pPr marL="0" indent="0">
              <a:buNone/>
            </a:pPr>
            <a:endParaRPr lang="cs-CZ" sz="1800" b="1" u="sng" dirty="0">
              <a:solidFill>
                <a:srgbClr val="FF0000"/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Pro každou výzvu je specifický dokument, který obsahuje informace o oprávněných žadatelích, podporovaných aktivitách, způsobilých výdajích atd. 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  <a:latin typeface="DINPro Medium"/>
              </a:rPr>
              <a:t>Specifická pravidla pro žadatele a příjemce výzvy č.73,  kdy se žadatel řídí platnými Specifickými pravidly v den vyhlášení výzvy MAS (verze 1.0, platnost od 23.5.2023). 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(SPPZP_73v_CLLD_Verejna-prostranstvi_v1.pdf.aspx (irop.gov.cz)</a:t>
            </a:r>
            <a:endParaRPr lang="cs-CZ" sz="1700" b="1" u="sng" dirty="0">
              <a:solidFill>
                <a:schemeClr val="accent1"/>
              </a:solidFill>
              <a:latin typeface="DINPro Medium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336FA9-BD2D-A169-E0B3-4C317876B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9251" y="5343667"/>
            <a:ext cx="2480107" cy="1395390"/>
          </a:xfrm>
          <a:prstGeom prst="rect">
            <a:avLst/>
          </a:prstGeom>
          <a:effectLst>
            <a:glow rad="127000">
              <a:schemeClr val="accent1">
                <a:alpha val="92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3087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064F2-3370-C4B1-E71C-A6CF1BD1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7C4618-42AF-B124-CB55-44D9765C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 Medium"/>
                <a:ea typeface="+mn-ea"/>
                <a:cs typeface="+mn-cs"/>
              </a:rPr>
              <a:t>Interní postupy MAS Rozvoj Krnovska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700" b="1" i="0" u="sng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 Medium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INPro Medium"/>
                <a:ea typeface="+mn-ea"/>
                <a:cs typeface="+mn-cs"/>
              </a:rPr>
              <a:t>Minimální požadavky ŘO IROP k implementaci CLLD. Interní postupy jsou MAS upraveny podle svých vnitřních dokumentů.</a:t>
            </a:r>
            <a:r>
              <a:rPr lang="cs-CZ" sz="1700" dirty="0">
                <a:solidFill>
                  <a:prstClr val="black">
                    <a:lumMod val="85000"/>
                    <a:lumOff val="15000"/>
                  </a:prstClr>
                </a:solidFill>
                <a:latin typeface="DINPro Medium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99CA3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(priloha-c.-4-Interni-postupy-smernice-IROP-21.pdf (maskrnovsko.cz</a:t>
            </a:r>
            <a:r>
              <a:rPr lang="cs-CZ" sz="1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cs-CZ" sz="1600" dirty="0">
                <a:solidFill>
                  <a:schemeClr val="accent1"/>
                </a:solidFill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hlinkClick r:id="rId3"/>
              </a:rPr>
              <a:t>Interni-postupy-smernice-IROP-2.pdf (maskrnovsko.cz)</a:t>
            </a: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Pro Medium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Pro Medium"/>
              <a:ea typeface="+mn-ea"/>
              <a:cs typeface="+mn-cs"/>
            </a:endParaRPr>
          </a:p>
          <a:p>
            <a:pPr algn="just" defTabSz="914400">
              <a:spcBef>
                <a:spcPts val="0"/>
              </a:spcBef>
              <a:buClrTx/>
              <a:buSzTx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Pro Medium"/>
                <a:ea typeface="+mn-ea"/>
                <a:cs typeface="+mn-cs"/>
              </a:rPr>
              <a:t>DO VYDÁNÍ PRÁVNÍHO AKTU SE ŽADATEL ŘÍDÍ VERZÍ OBECNÝCH A SPECIFICKÝCH PRAVIDEL PLATNÝCH V DEN VYHLÁŠENÍ VÝZVY MAS ROZVOJ KRNOVSKA.</a:t>
            </a:r>
          </a:p>
          <a:p>
            <a:pPr marL="0" indent="0" algn="just" defTabSz="914400">
              <a:spcBef>
                <a:spcPts val="0"/>
              </a:spcBef>
              <a:buClrTx/>
              <a:buSzTx/>
              <a:buNone/>
              <a:defRPr/>
            </a:pPr>
            <a:endParaRPr kumimoji="0" lang="cs-CZ" sz="17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INPro Medium"/>
              <a:ea typeface="+mn-ea"/>
              <a:cs typeface="+mn-cs"/>
            </a:endParaRPr>
          </a:p>
          <a:p>
            <a:pPr algn="just" defTabSz="914400">
              <a:spcBef>
                <a:spcPts val="0"/>
              </a:spcBef>
              <a:buClrTx/>
              <a:buSzTx/>
              <a:defRPr/>
            </a:pP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INPro Medium"/>
                <a:ea typeface="+mn-ea"/>
                <a:cs typeface="+mn-cs"/>
              </a:rPr>
              <a:t>V DOBĚ REALIZACE, TJ. OD VYDÁNÍ PRÁVNÍHO AKTU, SE PŘÍJEMCE ŘÍDÍ VŽDY AKTUÁLNÍ PLATNOU VERZÍ OBECNÝCH I SPECIFICKÝCH PRAVIDEL.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DINPro Medium"/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07645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14564</TotalTime>
  <Words>1376</Words>
  <Application>Microsoft Office PowerPoint</Application>
  <PresentationFormat>Širokoúhlá obrazovka</PresentationFormat>
  <Paragraphs>130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DINPro Medium</vt:lpstr>
      <vt:lpstr>Open Sans</vt:lpstr>
      <vt:lpstr>Times New Roman</vt:lpstr>
      <vt:lpstr>Trebuchet MS</vt:lpstr>
      <vt:lpstr>Wingdings 3</vt:lpstr>
      <vt:lpstr>Fazeta</vt:lpstr>
      <vt:lpstr>INTEGROVANÝ REGIONÁLNÍ OPERAČNÍ PROGRAM 2021-2027</vt:lpstr>
      <vt:lpstr>Program semináře</vt:lpstr>
      <vt:lpstr>VEŘEJNÁ PROSTRANSTVÍ</vt:lpstr>
      <vt:lpstr>VEŘEJNÁ PROSTRANSTVÍ</vt:lpstr>
      <vt:lpstr>Podporované aktivity</vt:lpstr>
      <vt:lpstr>Oprávnění žadatelé</vt:lpstr>
      <vt:lpstr>Cílová skupina</vt:lpstr>
      <vt:lpstr>Závazné dokumenty</vt:lpstr>
      <vt:lpstr>Závazné dokumenty</vt:lpstr>
      <vt:lpstr>Způsob podání žádosti</vt:lpstr>
      <vt:lpstr>Přílohy výzvy MAS Rozvoj Krnovska</vt:lpstr>
      <vt:lpstr>Interní postupy MAS Rozvoj Krnovska - hodnocení a výběr projektových záměrů 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Indikátory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REGIONÁLNÍ OPERAČNÍ PROGRAM 2021-2027</dc:title>
  <dc:creator>Rozvoj Krnovska</dc:creator>
  <cp:lastModifiedBy>Rozvoj Krnovska</cp:lastModifiedBy>
  <cp:revision>327</cp:revision>
  <cp:lastPrinted>2024-02-20T07:34:05Z</cp:lastPrinted>
  <dcterms:created xsi:type="dcterms:W3CDTF">2024-01-30T08:41:54Z</dcterms:created>
  <dcterms:modified xsi:type="dcterms:W3CDTF">2024-02-20T07:34:12Z</dcterms:modified>
</cp:coreProperties>
</file>