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6" r:id="rId15"/>
    <p:sldId id="312" r:id="rId16"/>
    <p:sldId id="313" r:id="rId17"/>
    <p:sldId id="314" r:id="rId18"/>
    <p:sldId id="357" r:id="rId19"/>
    <p:sldId id="358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17B7A-86E7-496B-91FD-4ECAA18D7A8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043032-2BFD-43F2-8976-7FF7479613E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gm:t>
    </dgm:pt>
    <dgm:pt modelId="{6DBC8FEF-A5AE-4EED-B923-1B9CFEAA6D66}" type="parTrans" cxnId="{2081EBD8-B89A-4DCF-A371-5A22C0595C7D}">
      <dgm:prSet/>
      <dgm:spPr/>
      <dgm:t>
        <a:bodyPr/>
        <a:lstStyle/>
        <a:p>
          <a:endParaRPr lang="cs-CZ"/>
        </a:p>
      </dgm:t>
    </dgm:pt>
    <dgm:pt modelId="{2FD86ACB-6915-4B1B-9789-B36B2B495F01}" type="sibTrans" cxnId="{2081EBD8-B89A-4DCF-A371-5A22C0595C7D}">
      <dgm:prSet/>
      <dgm:spPr/>
      <dgm:t>
        <a:bodyPr/>
        <a:lstStyle/>
        <a:p>
          <a:endParaRPr lang="cs-CZ"/>
        </a:p>
      </dgm:t>
    </dgm:pt>
    <dgm:pt modelId="{AA2ECF02-8059-446A-ACD5-D1239C054CB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MAS k předkládání projektových záměrů mimo MS2021+</a:t>
          </a:r>
        </a:p>
      </dgm:t>
    </dgm:pt>
    <dgm:pt modelId="{89D7A354-D4D3-4432-A541-0AE0E6DE5B68}" type="parTrans" cxnId="{4BB5CCCD-D866-4DD6-A69C-4CEC51F83C99}">
      <dgm:prSet/>
      <dgm:spPr/>
      <dgm:t>
        <a:bodyPr/>
        <a:lstStyle/>
        <a:p>
          <a:endParaRPr lang="cs-CZ"/>
        </a:p>
      </dgm:t>
    </dgm:pt>
    <dgm:pt modelId="{68F4E4D6-B3E0-4E1E-B4E5-ADCA14A1DD44}" type="sibTrans" cxnId="{4BB5CCCD-D866-4DD6-A69C-4CEC51F83C99}">
      <dgm:prSet/>
      <dgm:spPr/>
      <dgm:t>
        <a:bodyPr/>
        <a:lstStyle/>
        <a:p>
          <a:endParaRPr lang="cs-CZ"/>
        </a:p>
      </dgm:t>
    </dgm:pt>
    <dgm:pt modelId="{BDFC605D-4882-4B3E-B916-D6176A0649DB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Předložení projektového záměru na MAS v souladu s podmínkami výzvy MAS</a:t>
          </a:r>
        </a:p>
      </dgm:t>
    </dgm:pt>
    <dgm:pt modelId="{DADC742C-D1A6-46EE-A789-F310F764B1BC}" type="parTrans" cxnId="{F7812452-73C9-4767-BB2D-555D793AF7E2}">
      <dgm:prSet/>
      <dgm:spPr/>
      <dgm:t>
        <a:bodyPr/>
        <a:lstStyle/>
        <a:p>
          <a:endParaRPr lang="cs-CZ"/>
        </a:p>
      </dgm:t>
    </dgm:pt>
    <dgm:pt modelId="{729AD814-A81E-4C59-9EE1-B8F1A2224C08}" type="sibTrans" cxnId="{F7812452-73C9-4767-BB2D-555D793AF7E2}">
      <dgm:prSet/>
      <dgm:spPr/>
      <dgm:t>
        <a:bodyPr/>
        <a:lstStyle/>
        <a:p>
          <a:endParaRPr lang="cs-CZ"/>
        </a:p>
      </dgm:t>
    </dgm:pt>
    <dgm:pt modelId="{5DBF4826-B62C-49E7-A12A-DEF4C086E4A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Posouzení projektových záměrů na MAS </a:t>
          </a:r>
        </a:p>
      </dgm:t>
    </dgm:pt>
    <dgm:pt modelId="{49B389A1-C490-489D-8DC4-5254E35DD35C}" type="parTrans" cxnId="{76A51AD7-243F-4DA6-8F00-D1E9857F5AE3}">
      <dgm:prSet/>
      <dgm:spPr/>
      <dgm:t>
        <a:bodyPr/>
        <a:lstStyle/>
        <a:p>
          <a:endParaRPr lang="cs-CZ"/>
        </a:p>
      </dgm:t>
    </dgm:pt>
    <dgm:pt modelId="{03A6CDCC-0650-4832-9269-3A42CA6F28B2}" type="sibTrans" cxnId="{76A51AD7-243F-4DA6-8F00-D1E9857F5AE3}">
      <dgm:prSet/>
      <dgm:spPr/>
      <dgm:t>
        <a:bodyPr/>
        <a:lstStyle/>
        <a:p>
          <a:endParaRPr lang="cs-CZ"/>
        </a:p>
      </dgm:t>
    </dgm:pt>
    <dgm:pt modelId="{4FAEC617-0C31-4BB6-A368-81E068FC03D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gm:t>
    </dgm:pt>
    <dgm:pt modelId="{BB19B91C-1D51-4D06-B25D-F956423639D0}" type="parTrans" cxnId="{4210672F-C95F-491E-A75E-6646A75E5321}">
      <dgm:prSet/>
      <dgm:spPr/>
      <dgm:t>
        <a:bodyPr/>
        <a:lstStyle/>
        <a:p>
          <a:endParaRPr lang="cs-CZ"/>
        </a:p>
      </dgm:t>
    </dgm:pt>
    <dgm:pt modelId="{BEEB4BAC-8124-4EED-87AB-0EE6215CF197}" type="sibTrans" cxnId="{4210672F-C95F-491E-A75E-6646A75E5321}">
      <dgm:prSet/>
      <dgm:spPr/>
      <dgm:t>
        <a:bodyPr/>
        <a:lstStyle/>
        <a:p>
          <a:endParaRPr lang="cs-CZ"/>
        </a:p>
      </dgm:t>
    </dgm:pt>
    <dgm:pt modelId="{F36B6F3C-D788-4AF5-BAA0-7CF9DCCAC3A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dirty="0" err="1">
              <a:solidFill>
                <a:schemeClr val="tx1"/>
              </a:solidFill>
            </a:rPr>
            <a:t>připodepsání</a:t>
          </a:r>
          <a:r>
            <a:rPr lang="cs-CZ" dirty="0">
              <a:solidFill>
                <a:schemeClr val="tx1"/>
              </a:solidFill>
            </a:rPr>
            <a:t> zástupcem MAS</a:t>
          </a:r>
        </a:p>
      </dgm:t>
    </dgm:pt>
    <dgm:pt modelId="{4B9A89BF-DCB8-4ED6-9FF8-7AA996EC7641}" type="parTrans" cxnId="{4279A2BE-E725-443D-930E-302C96F16AF2}">
      <dgm:prSet/>
      <dgm:spPr/>
      <dgm:t>
        <a:bodyPr/>
        <a:lstStyle/>
        <a:p>
          <a:endParaRPr lang="cs-CZ"/>
        </a:p>
      </dgm:t>
    </dgm:pt>
    <dgm:pt modelId="{C8710E7F-44F8-4B21-8F19-017136596094}" type="sibTrans" cxnId="{4279A2BE-E725-443D-930E-302C96F16AF2}">
      <dgm:prSet/>
      <dgm:spPr/>
      <dgm:t>
        <a:bodyPr/>
        <a:lstStyle/>
        <a:p>
          <a:endParaRPr lang="cs-CZ"/>
        </a:p>
      </dgm:t>
    </dgm:pt>
    <dgm:pt modelId="{5D621225-9941-49DB-B31A-E1DDC52CC7A9}" type="pres">
      <dgm:prSet presAssocID="{D9617B7A-86E7-496B-91FD-4ECAA18D7A8D}" presName="Name0" presStyleCnt="0">
        <dgm:presLayoutVars>
          <dgm:dir/>
          <dgm:resizeHandles/>
        </dgm:presLayoutVars>
      </dgm:prSet>
      <dgm:spPr/>
    </dgm:pt>
    <dgm:pt modelId="{3D5F666B-63F3-4F1E-BCB3-2DC5D7B74505}" type="pres">
      <dgm:prSet presAssocID="{4C043032-2BFD-43F2-8976-7FF7479613E4}" presName="compNode" presStyleCnt="0"/>
      <dgm:spPr/>
    </dgm:pt>
    <dgm:pt modelId="{A1070E09-65CD-45B6-8908-E6EE3095CABD}" type="pres">
      <dgm:prSet presAssocID="{4C043032-2BFD-43F2-8976-7FF7479613E4}" presName="dummyConnPt" presStyleCnt="0"/>
      <dgm:spPr/>
    </dgm:pt>
    <dgm:pt modelId="{B26948CE-DD1D-4FF3-B44C-55CD64475169}" type="pres">
      <dgm:prSet presAssocID="{4C043032-2BFD-43F2-8976-7FF7479613E4}" presName="node" presStyleLbl="node1" presStyleIdx="0" presStyleCnt="6">
        <dgm:presLayoutVars>
          <dgm:bulletEnabled val="1"/>
        </dgm:presLayoutVars>
      </dgm:prSet>
      <dgm:spPr/>
    </dgm:pt>
    <dgm:pt modelId="{46935BCE-CAAB-4BF1-B246-476D272615C9}" type="pres">
      <dgm:prSet presAssocID="{2FD86ACB-6915-4B1B-9789-B36B2B495F01}" presName="sibTrans" presStyleLbl="bgSibTrans2D1" presStyleIdx="0" presStyleCnt="5"/>
      <dgm:spPr/>
    </dgm:pt>
    <dgm:pt modelId="{CB3B6013-95A9-4F9F-AFD1-93067E93C7FB}" type="pres">
      <dgm:prSet presAssocID="{AA2ECF02-8059-446A-ACD5-D1239C054CBC}" presName="compNode" presStyleCnt="0"/>
      <dgm:spPr/>
    </dgm:pt>
    <dgm:pt modelId="{E3E31814-228E-4B93-9486-65273D98ECD9}" type="pres">
      <dgm:prSet presAssocID="{AA2ECF02-8059-446A-ACD5-D1239C054CBC}" presName="dummyConnPt" presStyleCnt="0"/>
      <dgm:spPr/>
    </dgm:pt>
    <dgm:pt modelId="{801EC450-34CC-464E-87E9-10738CD7C70C}" type="pres">
      <dgm:prSet presAssocID="{AA2ECF02-8059-446A-ACD5-D1239C054CBC}" presName="node" presStyleLbl="node1" presStyleIdx="1" presStyleCnt="6">
        <dgm:presLayoutVars>
          <dgm:bulletEnabled val="1"/>
        </dgm:presLayoutVars>
      </dgm:prSet>
      <dgm:spPr/>
    </dgm:pt>
    <dgm:pt modelId="{C0D55D11-AC19-4C60-A97F-4532308A0228}" type="pres">
      <dgm:prSet presAssocID="{68F4E4D6-B3E0-4E1E-B4E5-ADCA14A1DD44}" presName="sibTrans" presStyleLbl="bgSibTrans2D1" presStyleIdx="1" presStyleCnt="5"/>
      <dgm:spPr/>
    </dgm:pt>
    <dgm:pt modelId="{8E673104-0909-48A0-B1B9-A6B7A1579068}" type="pres">
      <dgm:prSet presAssocID="{BDFC605D-4882-4B3E-B916-D6176A0649DB}" presName="compNode" presStyleCnt="0"/>
      <dgm:spPr/>
    </dgm:pt>
    <dgm:pt modelId="{FEFE72EC-5D9F-4D56-958D-DA216A606D10}" type="pres">
      <dgm:prSet presAssocID="{BDFC605D-4882-4B3E-B916-D6176A0649DB}" presName="dummyConnPt" presStyleCnt="0"/>
      <dgm:spPr/>
    </dgm:pt>
    <dgm:pt modelId="{EB10EE5F-503D-4410-BF32-07CDA86FD51E}" type="pres">
      <dgm:prSet presAssocID="{BDFC605D-4882-4B3E-B916-D6176A0649DB}" presName="node" presStyleLbl="node1" presStyleIdx="2" presStyleCnt="6">
        <dgm:presLayoutVars>
          <dgm:bulletEnabled val="1"/>
        </dgm:presLayoutVars>
      </dgm:prSet>
      <dgm:spPr/>
    </dgm:pt>
    <dgm:pt modelId="{37C0F674-BE8A-4468-A6D4-13980DC19398}" type="pres">
      <dgm:prSet presAssocID="{729AD814-A81E-4C59-9EE1-B8F1A2224C08}" presName="sibTrans" presStyleLbl="bgSibTrans2D1" presStyleIdx="2" presStyleCnt="5"/>
      <dgm:spPr/>
    </dgm:pt>
    <dgm:pt modelId="{7809F559-B0D8-4BE6-B12D-16584AACA2D6}" type="pres">
      <dgm:prSet presAssocID="{5DBF4826-B62C-49E7-A12A-DEF4C086E4AF}" presName="compNode" presStyleCnt="0"/>
      <dgm:spPr/>
    </dgm:pt>
    <dgm:pt modelId="{BC223005-70E3-4315-8939-832310671333}" type="pres">
      <dgm:prSet presAssocID="{5DBF4826-B62C-49E7-A12A-DEF4C086E4AF}" presName="dummyConnPt" presStyleCnt="0"/>
      <dgm:spPr/>
    </dgm:pt>
    <dgm:pt modelId="{F454F21D-3FC3-4B2A-BAD8-753EA7BBEEFE}" type="pres">
      <dgm:prSet presAssocID="{5DBF4826-B62C-49E7-A12A-DEF4C086E4AF}" presName="node" presStyleLbl="node1" presStyleIdx="3" presStyleCnt="6">
        <dgm:presLayoutVars>
          <dgm:bulletEnabled val="1"/>
        </dgm:presLayoutVars>
      </dgm:prSet>
      <dgm:spPr/>
    </dgm:pt>
    <dgm:pt modelId="{9E9A5986-8495-4C34-998C-DDD19747CE0C}" type="pres">
      <dgm:prSet presAssocID="{03A6CDCC-0650-4832-9269-3A42CA6F28B2}" presName="sibTrans" presStyleLbl="bgSibTrans2D1" presStyleIdx="3" presStyleCnt="5"/>
      <dgm:spPr/>
    </dgm:pt>
    <dgm:pt modelId="{C79BE1DD-353F-47D7-8034-AA94FDE6D99E}" type="pres">
      <dgm:prSet presAssocID="{4FAEC617-0C31-4BB6-A368-81E068FC03DC}" presName="compNode" presStyleCnt="0"/>
      <dgm:spPr/>
    </dgm:pt>
    <dgm:pt modelId="{067A533A-72C9-4C48-A63D-00E5EAF22E32}" type="pres">
      <dgm:prSet presAssocID="{4FAEC617-0C31-4BB6-A368-81E068FC03DC}" presName="dummyConnPt" presStyleCnt="0"/>
      <dgm:spPr/>
    </dgm:pt>
    <dgm:pt modelId="{D5A9A29A-A83D-44BE-AF9B-330FE8203D84}" type="pres">
      <dgm:prSet presAssocID="{4FAEC617-0C31-4BB6-A368-81E068FC03DC}" presName="node" presStyleLbl="node1" presStyleIdx="4" presStyleCnt="6" custLinFactNeighborX="-1043" custLinFactNeighborY="0">
        <dgm:presLayoutVars>
          <dgm:bulletEnabled val="1"/>
        </dgm:presLayoutVars>
      </dgm:prSet>
      <dgm:spPr/>
    </dgm:pt>
    <dgm:pt modelId="{D7E3BD5E-2B1C-4192-AF7A-D7A39B345983}" type="pres">
      <dgm:prSet presAssocID="{BEEB4BAC-8124-4EED-87AB-0EE6215CF197}" presName="sibTrans" presStyleLbl="bgSibTrans2D1" presStyleIdx="4" presStyleCnt="5"/>
      <dgm:spPr/>
    </dgm:pt>
    <dgm:pt modelId="{8E5B1611-4863-4EB5-8F18-68500B171768}" type="pres">
      <dgm:prSet presAssocID="{F36B6F3C-D788-4AF5-BAA0-7CF9DCCAC3A4}" presName="compNode" presStyleCnt="0"/>
      <dgm:spPr/>
    </dgm:pt>
    <dgm:pt modelId="{1D8B5376-57D6-4CE3-A1DB-EB9380471B2C}" type="pres">
      <dgm:prSet presAssocID="{F36B6F3C-D788-4AF5-BAA0-7CF9DCCAC3A4}" presName="dummyConnPt" presStyleCnt="0"/>
      <dgm:spPr/>
    </dgm:pt>
    <dgm:pt modelId="{DD8976AE-26F0-4CE9-96D8-42F6F06D250A}" type="pres">
      <dgm:prSet presAssocID="{F36B6F3C-D788-4AF5-BAA0-7CF9DCCAC3A4}" presName="node" presStyleLbl="node1" presStyleIdx="5" presStyleCnt="6">
        <dgm:presLayoutVars>
          <dgm:bulletEnabled val="1"/>
        </dgm:presLayoutVars>
      </dgm:prSet>
      <dgm:spPr/>
    </dgm:pt>
  </dgm:ptLst>
  <dgm:cxnLst>
    <dgm:cxn modelId="{A90CC80B-EA14-4ECD-8F20-8DCBACB1E7F0}" type="presOf" srcId="{68F4E4D6-B3E0-4E1E-B4E5-ADCA14A1DD44}" destId="{C0D55D11-AC19-4C60-A97F-4532308A0228}" srcOrd="0" destOrd="0" presId="urn:microsoft.com/office/officeart/2005/8/layout/bProcess4"/>
    <dgm:cxn modelId="{8531440E-753F-47FF-BE34-4ECF87EB846F}" type="presOf" srcId="{F36B6F3C-D788-4AF5-BAA0-7CF9DCCAC3A4}" destId="{DD8976AE-26F0-4CE9-96D8-42F6F06D250A}" srcOrd="0" destOrd="0" presId="urn:microsoft.com/office/officeart/2005/8/layout/bProcess4"/>
    <dgm:cxn modelId="{167E4811-C117-47A3-809F-76AF095F5601}" type="presOf" srcId="{D9617B7A-86E7-496B-91FD-4ECAA18D7A8D}" destId="{5D621225-9941-49DB-B31A-E1DDC52CC7A9}" srcOrd="0" destOrd="0" presId="urn:microsoft.com/office/officeart/2005/8/layout/bProcess4"/>
    <dgm:cxn modelId="{4210672F-C95F-491E-A75E-6646A75E5321}" srcId="{D9617B7A-86E7-496B-91FD-4ECAA18D7A8D}" destId="{4FAEC617-0C31-4BB6-A368-81E068FC03DC}" srcOrd="4" destOrd="0" parTransId="{BB19B91C-1D51-4D06-B25D-F956423639D0}" sibTransId="{BEEB4BAC-8124-4EED-87AB-0EE6215CF197}"/>
    <dgm:cxn modelId="{1060933E-DEB3-4151-9622-E9A5B60CEB03}" type="presOf" srcId="{4FAEC617-0C31-4BB6-A368-81E068FC03DC}" destId="{D5A9A29A-A83D-44BE-AF9B-330FE8203D84}" srcOrd="0" destOrd="0" presId="urn:microsoft.com/office/officeart/2005/8/layout/bProcess4"/>
    <dgm:cxn modelId="{6642EE5B-3F0A-400F-9EDF-8F338BFB358E}" type="presOf" srcId="{2FD86ACB-6915-4B1B-9789-B36B2B495F01}" destId="{46935BCE-CAAB-4BF1-B246-476D272615C9}" srcOrd="0" destOrd="0" presId="urn:microsoft.com/office/officeart/2005/8/layout/bProcess4"/>
    <dgm:cxn modelId="{7EF8C543-F307-4EA2-87B7-09ED0995C2E6}" type="presOf" srcId="{BDFC605D-4882-4B3E-B916-D6176A0649DB}" destId="{EB10EE5F-503D-4410-BF32-07CDA86FD51E}" srcOrd="0" destOrd="0" presId="urn:microsoft.com/office/officeart/2005/8/layout/bProcess4"/>
    <dgm:cxn modelId="{4333BB4E-3AC1-4841-A027-252C0024714D}" type="presOf" srcId="{AA2ECF02-8059-446A-ACD5-D1239C054CBC}" destId="{801EC450-34CC-464E-87E9-10738CD7C70C}" srcOrd="0" destOrd="0" presId="urn:microsoft.com/office/officeart/2005/8/layout/bProcess4"/>
    <dgm:cxn modelId="{F7812452-73C9-4767-BB2D-555D793AF7E2}" srcId="{D9617B7A-86E7-496B-91FD-4ECAA18D7A8D}" destId="{BDFC605D-4882-4B3E-B916-D6176A0649DB}" srcOrd="2" destOrd="0" parTransId="{DADC742C-D1A6-46EE-A789-F310F764B1BC}" sibTransId="{729AD814-A81E-4C59-9EE1-B8F1A2224C08}"/>
    <dgm:cxn modelId="{8726EA52-8778-4D27-BF4B-E794DB077737}" type="presOf" srcId="{729AD814-A81E-4C59-9EE1-B8F1A2224C08}" destId="{37C0F674-BE8A-4468-A6D4-13980DC19398}" srcOrd="0" destOrd="0" presId="urn:microsoft.com/office/officeart/2005/8/layout/bProcess4"/>
    <dgm:cxn modelId="{799D9BB4-8821-4464-8FA8-BF7C17872467}" type="presOf" srcId="{4C043032-2BFD-43F2-8976-7FF7479613E4}" destId="{B26948CE-DD1D-4FF3-B44C-55CD64475169}" srcOrd="0" destOrd="0" presId="urn:microsoft.com/office/officeart/2005/8/layout/bProcess4"/>
    <dgm:cxn modelId="{C1F127B8-B85D-4DDD-8FE7-B542842EEE21}" type="presOf" srcId="{03A6CDCC-0650-4832-9269-3A42CA6F28B2}" destId="{9E9A5986-8495-4C34-998C-DDD19747CE0C}" srcOrd="0" destOrd="0" presId="urn:microsoft.com/office/officeart/2005/8/layout/bProcess4"/>
    <dgm:cxn modelId="{4279A2BE-E725-443D-930E-302C96F16AF2}" srcId="{D9617B7A-86E7-496B-91FD-4ECAA18D7A8D}" destId="{F36B6F3C-D788-4AF5-BAA0-7CF9DCCAC3A4}" srcOrd="5" destOrd="0" parTransId="{4B9A89BF-DCB8-4ED6-9FF8-7AA996EC7641}" sibTransId="{C8710E7F-44F8-4B21-8F19-017136596094}"/>
    <dgm:cxn modelId="{4358D0CC-A37A-4C0D-83E7-66B743B18D52}" type="presOf" srcId="{5DBF4826-B62C-49E7-A12A-DEF4C086E4AF}" destId="{F454F21D-3FC3-4B2A-BAD8-753EA7BBEEFE}" srcOrd="0" destOrd="0" presId="urn:microsoft.com/office/officeart/2005/8/layout/bProcess4"/>
    <dgm:cxn modelId="{4BB5CCCD-D866-4DD6-A69C-4CEC51F83C99}" srcId="{D9617B7A-86E7-496B-91FD-4ECAA18D7A8D}" destId="{AA2ECF02-8059-446A-ACD5-D1239C054CBC}" srcOrd="1" destOrd="0" parTransId="{89D7A354-D4D3-4432-A541-0AE0E6DE5B68}" sibTransId="{68F4E4D6-B3E0-4E1E-B4E5-ADCA14A1DD44}"/>
    <dgm:cxn modelId="{42AD20D0-DDFD-4E20-B5D8-465632AB3FFA}" type="presOf" srcId="{BEEB4BAC-8124-4EED-87AB-0EE6215CF197}" destId="{D7E3BD5E-2B1C-4192-AF7A-D7A39B345983}" srcOrd="0" destOrd="0" presId="urn:microsoft.com/office/officeart/2005/8/layout/bProcess4"/>
    <dgm:cxn modelId="{76A51AD7-243F-4DA6-8F00-D1E9857F5AE3}" srcId="{D9617B7A-86E7-496B-91FD-4ECAA18D7A8D}" destId="{5DBF4826-B62C-49E7-A12A-DEF4C086E4AF}" srcOrd="3" destOrd="0" parTransId="{49B389A1-C490-489D-8DC4-5254E35DD35C}" sibTransId="{03A6CDCC-0650-4832-9269-3A42CA6F28B2}"/>
    <dgm:cxn modelId="{2081EBD8-B89A-4DCF-A371-5A22C0595C7D}" srcId="{D9617B7A-86E7-496B-91FD-4ECAA18D7A8D}" destId="{4C043032-2BFD-43F2-8976-7FF7479613E4}" srcOrd="0" destOrd="0" parTransId="{6DBC8FEF-A5AE-4EED-B923-1B9CFEAA6D66}" sibTransId="{2FD86ACB-6915-4B1B-9789-B36B2B495F01}"/>
    <dgm:cxn modelId="{5D29B090-A4CB-4845-B2F3-EDEE0E7F137C}" type="presParOf" srcId="{5D621225-9941-49DB-B31A-E1DDC52CC7A9}" destId="{3D5F666B-63F3-4F1E-BCB3-2DC5D7B74505}" srcOrd="0" destOrd="0" presId="urn:microsoft.com/office/officeart/2005/8/layout/bProcess4"/>
    <dgm:cxn modelId="{BB290DC6-21E0-4713-A77F-FA91D00E4819}" type="presParOf" srcId="{3D5F666B-63F3-4F1E-BCB3-2DC5D7B74505}" destId="{A1070E09-65CD-45B6-8908-E6EE3095CABD}" srcOrd="0" destOrd="0" presId="urn:microsoft.com/office/officeart/2005/8/layout/bProcess4"/>
    <dgm:cxn modelId="{C9648BD9-9A25-45B4-83BF-80E9541CD56C}" type="presParOf" srcId="{3D5F666B-63F3-4F1E-BCB3-2DC5D7B74505}" destId="{B26948CE-DD1D-4FF3-B44C-55CD64475169}" srcOrd="1" destOrd="0" presId="urn:microsoft.com/office/officeart/2005/8/layout/bProcess4"/>
    <dgm:cxn modelId="{64552D95-F114-499B-9EB5-CE52F5227F06}" type="presParOf" srcId="{5D621225-9941-49DB-B31A-E1DDC52CC7A9}" destId="{46935BCE-CAAB-4BF1-B246-476D272615C9}" srcOrd="1" destOrd="0" presId="urn:microsoft.com/office/officeart/2005/8/layout/bProcess4"/>
    <dgm:cxn modelId="{F587EB46-5BB8-40BF-95ED-B747D20CADDF}" type="presParOf" srcId="{5D621225-9941-49DB-B31A-E1DDC52CC7A9}" destId="{CB3B6013-95A9-4F9F-AFD1-93067E93C7FB}" srcOrd="2" destOrd="0" presId="urn:microsoft.com/office/officeart/2005/8/layout/bProcess4"/>
    <dgm:cxn modelId="{CB24BAEC-EAB0-4FDA-B281-85E189BD246D}" type="presParOf" srcId="{CB3B6013-95A9-4F9F-AFD1-93067E93C7FB}" destId="{E3E31814-228E-4B93-9486-65273D98ECD9}" srcOrd="0" destOrd="0" presId="urn:microsoft.com/office/officeart/2005/8/layout/bProcess4"/>
    <dgm:cxn modelId="{ED5F3162-9882-4D8B-818C-6255B41254CE}" type="presParOf" srcId="{CB3B6013-95A9-4F9F-AFD1-93067E93C7FB}" destId="{801EC450-34CC-464E-87E9-10738CD7C70C}" srcOrd="1" destOrd="0" presId="urn:microsoft.com/office/officeart/2005/8/layout/bProcess4"/>
    <dgm:cxn modelId="{5375696C-38E8-4A11-82EF-94CE3EE48C5D}" type="presParOf" srcId="{5D621225-9941-49DB-B31A-E1DDC52CC7A9}" destId="{C0D55D11-AC19-4C60-A97F-4532308A0228}" srcOrd="3" destOrd="0" presId="urn:microsoft.com/office/officeart/2005/8/layout/bProcess4"/>
    <dgm:cxn modelId="{931E5199-3A6B-4865-A54C-AE5378F42E0B}" type="presParOf" srcId="{5D621225-9941-49DB-B31A-E1DDC52CC7A9}" destId="{8E673104-0909-48A0-B1B9-A6B7A1579068}" srcOrd="4" destOrd="0" presId="urn:microsoft.com/office/officeart/2005/8/layout/bProcess4"/>
    <dgm:cxn modelId="{818712F0-04AA-42E5-8670-DF6E6783C8A0}" type="presParOf" srcId="{8E673104-0909-48A0-B1B9-A6B7A1579068}" destId="{FEFE72EC-5D9F-4D56-958D-DA216A606D10}" srcOrd="0" destOrd="0" presId="urn:microsoft.com/office/officeart/2005/8/layout/bProcess4"/>
    <dgm:cxn modelId="{DBD89D28-23FE-49B8-8563-B145C000D44E}" type="presParOf" srcId="{8E673104-0909-48A0-B1B9-A6B7A1579068}" destId="{EB10EE5F-503D-4410-BF32-07CDA86FD51E}" srcOrd="1" destOrd="0" presId="urn:microsoft.com/office/officeart/2005/8/layout/bProcess4"/>
    <dgm:cxn modelId="{32FAF6E6-294E-4B36-A8C0-BDF13BA95BD5}" type="presParOf" srcId="{5D621225-9941-49DB-B31A-E1DDC52CC7A9}" destId="{37C0F674-BE8A-4468-A6D4-13980DC19398}" srcOrd="5" destOrd="0" presId="urn:microsoft.com/office/officeart/2005/8/layout/bProcess4"/>
    <dgm:cxn modelId="{40BEEC37-D034-4228-9890-9171703D6757}" type="presParOf" srcId="{5D621225-9941-49DB-B31A-E1DDC52CC7A9}" destId="{7809F559-B0D8-4BE6-B12D-16584AACA2D6}" srcOrd="6" destOrd="0" presId="urn:microsoft.com/office/officeart/2005/8/layout/bProcess4"/>
    <dgm:cxn modelId="{C4723FA4-7F3D-4D05-A9D7-09B6D83E8E93}" type="presParOf" srcId="{7809F559-B0D8-4BE6-B12D-16584AACA2D6}" destId="{BC223005-70E3-4315-8939-832310671333}" srcOrd="0" destOrd="0" presId="urn:microsoft.com/office/officeart/2005/8/layout/bProcess4"/>
    <dgm:cxn modelId="{E919956E-B777-448D-BEBE-1B8EB0848DD3}" type="presParOf" srcId="{7809F559-B0D8-4BE6-B12D-16584AACA2D6}" destId="{F454F21D-3FC3-4B2A-BAD8-753EA7BBEEFE}" srcOrd="1" destOrd="0" presId="urn:microsoft.com/office/officeart/2005/8/layout/bProcess4"/>
    <dgm:cxn modelId="{A12D0CBA-BC39-4B61-A4F2-845EEBFB3A9D}" type="presParOf" srcId="{5D621225-9941-49DB-B31A-E1DDC52CC7A9}" destId="{9E9A5986-8495-4C34-998C-DDD19747CE0C}" srcOrd="7" destOrd="0" presId="urn:microsoft.com/office/officeart/2005/8/layout/bProcess4"/>
    <dgm:cxn modelId="{6BE6831E-0E48-4BF9-94E8-4FA70133DD3B}" type="presParOf" srcId="{5D621225-9941-49DB-B31A-E1DDC52CC7A9}" destId="{C79BE1DD-353F-47D7-8034-AA94FDE6D99E}" srcOrd="8" destOrd="0" presId="urn:microsoft.com/office/officeart/2005/8/layout/bProcess4"/>
    <dgm:cxn modelId="{6DFA8A2B-F8BD-48D3-A723-208548AE0AA2}" type="presParOf" srcId="{C79BE1DD-353F-47D7-8034-AA94FDE6D99E}" destId="{067A533A-72C9-4C48-A63D-00E5EAF22E32}" srcOrd="0" destOrd="0" presId="urn:microsoft.com/office/officeart/2005/8/layout/bProcess4"/>
    <dgm:cxn modelId="{3D0BE52F-E85B-42C8-B340-874F17A45F60}" type="presParOf" srcId="{C79BE1DD-353F-47D7-8034-AA94FDE6D99E}" destId="{D5A9A29A-A83D-44BE-AF9B-330FE8203D84}" srcOrd="1" destOrd="0" presId="urn:microsoft.com/office/officeart/2005/8/layout/bProcess4"/>
    <dgm:cxn modelId="{C5ABC585-CEA9-4A3A-8792-2A56618D389B}" type="presParOf" srcId="{5D621225-9941-49DB-B31A-E1DDC52CC7A9}" destId="{D7E3BD5E-2B1C-4192-AF7A-D7A39B345983}" srcOrd="9" destOrd="0" presId="urn:microsoft.com/office/officeart/2005/8/layout/bProcess4"/>
    <dgm:cxn modelId="{B15473C8-C3CE-4425-B044-96352CD02D3C}" type="presParOf" srcId="{5D621225-9941-49DB-B31A-E1DDC52CC7A9}" destId="{8E5B1611-4863-4EB5-8F18-68500B171768}" srcOrd="10" destOrd="0" presId="urn:microsoft.com/office/officeart/2005/8/layout/bProcess4"/>
    <dgm:cxn modelId="{3AA1D32F-E599-478A-B616-CA541C9AC9F1}" type="presParOf" srcId="{8E5B1611-4863-4EB5-8F18-68500B171768}" destId="{1D8B5376-57D6-4CE3-A1DB-EB9380471B2C}" srcOrd="0" destOrd="0" presId="urn:microsoft.com/office/officeart/2005/8/layout/bProcess4"/>
    <dgm:cxn modelId="{D024936E-54DA-467D-9DAF-D34DF00C0E66}" type="presParOf" srcId="{8E5B1611-4863-4EB5-8F18-68500B171768}" destId="{DD8976AE-26F0-4CE9-96D8-42F6F06D250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35BCE-CAAB-4BF1-B246-476D272615C9}">
      <dsp:nvSpPr>
        <dsp:cNvPr id="0" name=""/>
        <dsp:cNvSpPr/>
      </dsp:nvSpPr>
      <dsp:spPr>
        <a:xfrm rot="5400000">
          <a:off x="1273305" y="1134726"/>
          <a:ext cx="177180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48CE-DD1D-4FF3-B44C-55CD64475169}">
      <dsp:nvSpPr>
        <dsp:cNvPr id="0" name=""/>
        <dsp:cNvSpPr/>
      </dsp:nvSpPr>
      <dsp:spPr>
        <a:xfrm>
          <a:off x="1679354" y="168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sp:txBody>
      <dsp:txXfrm>
        <a:off x="1721095" y="43426"/>
        <a:ext cx="2291744" cy="1341654"/>
      </dsp:txXfrm>
    </dsp:sp>
    <dsp:sp modelId="{C0D55D11-AC19-4C60-A97F-4532308A0228}">
      <dsp:nvSpPr>
        <dsp:cNvPr id="0" name=""/>
        <dsp:cNvSpPr/>
      </dsp:nvSpPr>
      <dsp:spPr>
        <a:xfrm rot="5400000">
          <a:off x="1273305" y="2916146"/>
          <a:ext cx="177180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C450-34CC-464E-87E9-10738CD7C70C}">
      <dsp:nvSpPr>
        <dsp:cNvPr id="0" name=""/>
        <dsp:cNvSpPr/>
      </dsp:nvSpPr>
      <dsp:spPr>
        <a:xfrm>
          <a:off x="1679354" y="178310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MAS k předkládání projektových záměrů mimo MS2021+</a:t>
          </a:r>
        </a:p>
      </dsp:txBody>
      <dsp:txXfrm>
        <a:off x="1721095" y="1824846"/>
        <a:ext cx="2291744" cy="1341654"/>
      </dsp:txXfrm>
    </dsp:sp>
    <dsp:sp modelId="{37C0F674-BE8A-4468-A6D4-13980DC19398}">
      <dsp:nvSpPr>
        <dsp:cNvPr id="0" name=""/>
        <dsp:cNvSpPr/>
      </dsp:nvSpPr>
      <dsp:spPr>
        <a:xfrm>
          <a:off x="2164015" y="3806856"/>
          <a:ext cx="3149436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EE5F-503D-4410-BF32-07CDA86FD51E}">
      <dsp:nvSpPr>
        <dsp:cNvPr id="0" name=""/>
        <dsp:cNvSpPr/>
      </dsp:nvSpPr>
      <dsp:spPr>
        <a:xfrm>
          <a:off x="1679354" y="3564526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Předložení projektového záměru na MAS v souladu s podmínkami výzvy MAS</a:t>
          </a:r>
        </a:p>
      </dsp:txBody>
      <dsp:txXfrm>
        <a:off x="1721095" y="3606267"/>
        <a:ext cx="2291744" cy="1341654"/>
      </dsp:txXfrm>
    </dsp:sp>
    <dsp:sp modelId="{9E9A5986-8495-4C34-998C-DDD19747CE0C}">
      <dsp:nvSpPr>
        <dsp:cNvPr id="0" name=""/>
        <dsp:cNvSpPr/>
      </dsp:nvSpPr>
      <dsp:spPr>
        <a:xfrm rot="16151936">
          <a:off x="4419883" y="2916146"/>
          <a:ext cx="1771978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4F21D-3FC3-4B2A-BAD8-753EA7BBEEFE}">
      <dsp:nvSpPr>
        <dsp:cNvPr id="0" name=""/>
        <dsp:cNvSpPr/>
      </dsp:nvSpPr>
      <dsp:spPr>
        <a:xfrm>
          <a:off x="4838406" y="3564526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Posouzení projektových záměrů na MAS </a:t>
          </a:r>
        </a:p>
      </dsp:txBody>
      <dsp:txXfrm>
        <a:off x="4880147" y="3606267"/>
        <a:ext cx="2291744" cy="1341654"/>
      </dsp:txXfrm>
    </dsp:sp>
    <dsp:sp modelId="{D7E3BD5E-2B1C-4192-AF7A-D7A39B345983}">
      <dsp:nvSpPr>
        <dsp:cNvPr id="0" name=""/>
        <dsp:cNvSpPr/>
      </dsp:nvSpPr>
      <dsp:spPr>
        <a:xfrm rot="16238633">
          <a:off x="4419914" y="1137130"/>
          <a:ext cx="177672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9A29A-A83D-44BE-AF9B-330FE8203D84}">
      <dsp:nvSpPr>
        <dsp:cNvPr id="0" name=""/>
        <dsp:cNvSpPr/>
      </dsp:nvSpPr>
      <dsp:spPr>
        <a:xfrm>
          <a:off x="4813632" y="178310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sp:txBody>
      <dsp:txXfrm>
        <a:off x="4855373" y="1824846"/>
        <a:ext cx="2291744" cy="1341654"/>
      </dsp:txXfrm>
    </dsp:sp>
    <dsp:sp modelId="{DD8976AE-26F0-4CE9-96D8-42F6F06D250A}">
      <dsp:nvSpPr>
        <dsp:cNvPr id="0" name=""/>
        <dsp:cNvSpPr/>
      </dsp:nvSpPr>
      <dsp:spPr>
        <a:xfrm>
          <a:off x="4838406" y="168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sz="1500" kern="1200" dirty="0" err="1">
              <a:solidFill>
                <a:schemeClr val="tx1"/>
              </a:solidFill>
            </a:rPr>
            <a:t>připodepsání</a:t>
          </a:r>
          <a:r>
            <a:rPr lang="cs-CZ" sz="1500" kern="1200" dirty="0">
              <a:solidFill>
                <a:schemeClr val="tx1"/>
              </a:solidFill>
            </a:rPr>
            <a:t> zástupcem MAS</a:t>
          </a:r>
        </a:p>
      </dsp:txBody>
      <dsp:txXfrm>
        <a:off x="4880147" y="43426"/>
        <a:ext cx="2291744" cy="134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92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82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5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1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krnovsko.cz/wp-content/uploads/2023/12/priloha-c.-7-Stanovisko-HZS-CR-k-technickym-podminkam.docx" TargetMode="External"/><Relationship Id="rId3" Type="http://schemas.openxmlformats.org/officeDocument/2006/relationships/hyperlink" Target="https://www.maskrnovsko.cz/wp-content/uploads/2023/12/priloha-c.-2-Kriteria-administrativni-kontroly-2.pdf" TargetMode="External"/><Relationship Id="rId7" Type="http://schemas.openxmlformats.org/officeDocument/2006/relationships/hyperlink" Target="https://www.maskrnovsko.cz/wp-content/uploads/2023/12/priloha-c.-6-Stanovisko_HZS-CR-Technika-a-vecne-prostredky.docx" TargetMode="External"/><Relationship Id="rId2" Type="http://schemas.openxmlformats.org/officeDocument/2006/relationships/hyperlink" Target="https://www.maskrnovsko.cz/wp-content/uploads/2023/12/priloha-c.-1-Sablona-projektoveho-zameru-3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krnovsko.cz/wp-content/uploads/2023/12/priloha-c.-5-Stanovisko_HZS-CR-Zbrojnice.docx" TargetMode="External"/><Relationship Id="rId5" Type="http://schemas.openxmlformats.org/officeDocument/2006/relationships/hyperlink" Target="https://www.maskrnovsko.cz/wp-content/uploads/2023/12/priloha-c.-4-Interni-postupy-smernice-IROP-21-2.pdf" TargetMode="External"/><Relationship Id="rId10" Type="http://schemas.openxmlformats.org/officeDocument/2006/relationships/hyperlink" Target="https://www.maskrnovsko.cz/wp-content/uploads/2023/12/priloha-c.-9-Odkaz-na-Obecna-a-Specificka-pravidla.pdf" TargetMode="External"/><Relationship Id="rId4" Type="http://schemas.openxmlformats.org/officeDocument/2006/relationships/hyperlink" Target="https://www.maskrnovsko.cz/wp-content/uploads/2023/12/priloha-c.-3-Kriteria-pro-vecne-hodnoceni-7.pdf" TargetMode="External"/><Relationship Id="rId9" Type="http://schemas.openxmlformats.org/officeDocument/2006/relationships/hyperlink" Target="https://www.maskrnovsko.cz/wp-content/uploads/2023/12/priloha-c.-8-Stanovisko-HZS-CR-Umele-vodni-pozarni-nadrze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gov.cz/getmedia/41ae71a8-1cda-48f7-9424-5c58764ccd77/SPPZP_SC-5-1_HASICI_30-5-2023.pdf.aspx?ext=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getmedia/41ae71a8-1cda-48f7-9424-5c58764ccd77/SPPZP_SC-5-1_HASICI_30-5-2023.pdf.aspx?ext=.pdf" TargetMode="External"/><Relationship Id="rId2" Type="http://schemas.openxmlformats.org/officeDocument/2006/relationships/hyperlink" Target="https://irop.gov.cz/getmedia/caed70a1-d8e4-4b42-832d-04e0ffd930dd/Obecna-pravidla-2021-2027_verze-3.pdf.aspx?ext=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-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1A808-43A1-E9EA-1BD3-95EAF29F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863" y="242047"/>
            <a:ext cx="8052620" cy="22553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INTEGROVANÝ REGIONÁLNÍ OPERAČNÍ PROGRAM 2021-2027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52C3F-BC11-154C-0552-2D524D5538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6948" y="2778312"/>
            <a:ext cx="8544535" cy="1656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SEMINÁŘ PRO ŽADATELE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6.Výzva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MAS Rozvoj Krnovska – IROP – </a:t>
            </a:r>
            <a:r>
              <a:rPr lang="cs-CZ" sz="2600" b="1" dirty="0">
                <a:solidFill>
                  <a:schemeClr val="accent2"/>
                </a:solidFill>
                <a:latin typeface="DINPro Medium"/>
                <a:ea typeface="Times New Roman" panose="02020603050405020304" pitchFamily="18" charset="0"/>
              </a:rPr>
              <a:t>Hasiči</a:t>
            </a:r>
            <a:endParaRPr lang="cs-CZ"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D76A97-F0D7-C831-5D04-04DB041B1257}"/>
              </a:ext>
            </a:extLst>
          </p:cNvPr>
          <p:cNvSpPr txBox="1">
            <a:spLocks/>
          </p:cNvSpPr>
          <p:nvPr/>
        </p:nvSpPr>
        <p:spPr>
          <a:xfrm>
            <a:off x="9699813" y="5710518"/>
            <a:ext cx="2573064" cy="10038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9.2. 2024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07295C-E636-5FD8-3126-7C6829A2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91" y="6185426"/>
            <a:ext cx="1343873" cy="3103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6789AB0-7A43-515A-F083-0B4E82A1D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9" y="6065249"/>
            <a:ext cx="4571257" cy="5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9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8976F-0E6F-BB1F-9464-AD009544E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127499"/>
            <a:ext cx="5208494" cy="948265"/>
          </a:xfrm>
        </p:spPr>
        <p:txBody>
          <a:bodyPr/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podání žádosti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3E7D9F-DE24-641E-1C97-1AADCBE2B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372208"/>
              </p:ext>
            </p:extLst>
          </p:nvPr>
        </p:nvGraphicFramePr>
        <p:xfrm>
          <a:off x="887506" y="1515035"/>
          <a:ext cx="8892988" cy="499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51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551F-5045-A112-04FA-4534CD2A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Přílohy výzvy MAS Rozvoj Krnovska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A45AED-C382-F6D6-6BBB-674258ACC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2"/>
              </a:rPr>
              <a:t>příloha č. 1 – Šablona projektového záměru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3"/>
              </a:rPr>
              <a:t>příloha č. 2 – Kritéria administrativní kontroly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4"/>
              </a:rPr>
              <a:t>příloha č. 3 – Kritéria pro věcné hodnocení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5"/>
              </a:rPr>
              <a:t>příloha č. 4 – Interní postupy – směrnice IROP 21+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6"/>
              </a:rPr>
              <a:t>příloha č. 5 – </a:t>
            </a:r>
            <a:r>
              <a:rPr lang="cs-CZ" b="1" i="0" u="none" strike="noStrike" dirty="0" err="1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6"/>
              </a:rPr>
              <a:t>Stanovisko_HZS</a:t>
            </a:r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6"/>
              </a:rPr>
              <a:t> ČR – Zbrojnice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7"/>
              </a:rPr>
              <a:t>příloha č. 6 – </a:t>
            </a:r>
            <a:r>
              <a:rPr lang="cs-CZ" b="1" i="0" u="none" strike="noStrike" dirty="0" err="1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7"/>
              </a:rPr>
              <a:t>Stanovisko_HZS</a:t>
            </a:r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7"/>
              </a:rPr>
              <a:t> ČR – Technika a věcné prostředky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8"/>
              </a:rPr>
              <a:t>příloha č. 7 – Stanovisko HZS ČR k technickým podmínkám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9"/>
              </a:rPr>
              <a:t>příloha č. 8 – Stanovisko HZS ČR – Umělé vodní požární nádrže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rgbClr val="68B92E"/>
                </a:solidFill>
                <a:effectLst/>
                <a:latin typeface="Open Sans" panose="020B0606030504020204" pitchFamily="34" charset="0"/>
                <a:hlinkClick r:id="rId10"/>
              </a:rPr>
              <a:t>příloha č. 9 – Odkaz na Obecná a Specifická pravidla</a:t>
            </a:r>
            <a:endParaRPr lang="cs-CZ" b="1" i="0" dirty="0"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82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5366A-4F90-39B8-4CE2-B19235EE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hodnocení a výběr projektových záměrů</a:t>
            </a:r>
            <a:br>
              <a:rPr lang="cs-CZ" sz="2700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515C3-19D4-D896-13DC-C223A1AFDAA4}"/>
              </a:ext>
            </a:extLst>
          </p:cNvPr>
          <p:cNvSpPr txBox="1"/>
          <p:nvPr/>
        </p:nvSpPr>
        <p:spPr>
          <a:xfrm>
            <a:off x="677334" y="2088775"/>
            <a:ext cx="8995584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latin typeface="DINPro Medium"/>
              </a:rPr>
              <a:t>Výzva MAS Rozvoj Krnovska je kolová, hodnocení jednotlivých projektových záměrů probíhá po uplynutí termínu pro předkládání, který je uveden ve výzvě MAS.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latin typeface="DINPro Medium"/>
              </a:rPr>
              <a:t>Ve výzvě MAS může být definováno, že pro jednoho žadatele je omezen počet podaných projektových záměrů na jeden. V případě, že je tato podmínka výzvou omezena a žadatel podá do jedné výzvy více záměrů, bude do administrativní kontroly a věcného hodnocení zařazen projektový záměr žadatele, který byl podán nejdříve, ostatní projektové záměry stejného žadatele budou vyřazeny.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dirty="0">
              <a:latin typeface="DINPro Medium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969E854-34A6-6C6C-4EF0-27CE52320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71" y="5088954"/>
            <a:ext cx="3144229" cy="176904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2834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  <a:latin typeface="DINPro Medium"/>
              </a:rPr>
              <a:t>Administrativní kontrola </a:t>
            </a:r>
          </a:p>
          <a:p>
            <a:r>
              <a:rPr lang="cs-CZ" dirty="0">
                <a:latin typeface="DINPro Medium"/>
              </a:rPr>
              <a:t>V rámci administrativní kontroly projektového záměru kontroluje manažer programového rámce IROP, zda žadatel vyplnil veškeré potřebné údaje v projektovém záměru, doložil všechny požadované přílohy a zda projektový záměr podepsala oprávněná osoba.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  <a:latin typeface="DINPro Medium"/>
              </a:rPr>
              <a:t>Věcné hodnocení </a:t>
            </a:r>
          </a:p>
          <a:p>
            <a:r>
              <a:rPr lang="cs-CZ" dirty="0">
                <a:latin typeface="DINPro Medium"/>
              </a:rPr>
              <a:t>Do věcného hodnocení jsou předány kanceláří MAS projektové záměry, které byly do kanceláře MAS Rozvoj Krnovska doručeny na základě lhůt a podmínek uvedených v dané výzvě MAS a prošly administrativní kontrolou. Hodnocení projektových záměrů provádí Výběrová komise MAS Rozvoj Krnovska, jejíž kompetence jsou stanoveny ve Statutu a vycházejí z procesu standardizace MAS</a:t>
            </a:r>
          </a:p>
          <a:p>
            <a:r>
              <a:rPr lang="cs-CZ" dirty="0">
                <a:latin typeface="DINPro Medium"/>
              </a:rPr>
              <a:t>Věcné hodnocení je zahájeno od doby, kdy jsou všechny projektové záměry po ukončené administrativní kontrole, je provedeno do 40 pracovních dní od zahájení.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DINPr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733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692808" cy="408781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DINPro Medium"/>
              </a:rPr>
              <a:t>Projektový záměr splní podmínky věcného hodnocení, pokud obdrží ve výzvě stanovený minimální počet bodů z maximálního možného počtu bodů. Hranice pro splnění podmínek věcného hodnocení je nastavena na minimálně 50 procent z maximálního možného počtu bodů</a:t>
            </a:r>
          </a:p>
          <a:p>
            <a:r>
              <a:rPr lang="cs-CZ" dirty="0">
                <a:solidFill>
                  <a:schemeClr val="tx1"/>
                </a:solidFill>
                <a:latin typeface="DINPro Medium"/>
              </a:rPr>
              <a:t>V případě rovnosti bodů a zároveň v případě, že by alokace výzvy nevystačila na všechny projektové záměry se stejným počtem bodů, je rozhodující: </a:t>
            </a: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výše požadované dotace,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délka realizace projektu,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realizace projektu v obci s nižším počtem obyvatel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O výsledku věcného hodnocení je žadatel informován manažerem programového rámce IROP (nebo jím pověřeným pracovníkem kanceláře MAS Rozvoj Krnovska) pomocí e-mailu.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" y="1930401"/>
            <a:ext cx="8727155" cy="4480232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8000" b="1" u="sng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Výběr projektových záměrů</a:t>
            </a:r>
            <a:endParaRPr lang="cs-CZ" sz="8000" u="sng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7200" dirty="0">
                <a:solidFill>
                  <a:schemeClr val="tx1"/>
                </a:solidFill>
                <a:latin typeface="DINPro Medium"/>
              </a:rPr>
              <a:t>Za výběr projektových záměrů je odpovědný Programový výbor MAS, jeho hlavním úkolem je vybrat projektové záměry, které získají vyjádření o souladu se Strategií SCLLD MAS Rozvoj Krnovska.</a:t>
            </a:r>
            <a:endParaRPr lang="cs-CZ" sz="72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72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 získání vyjádření o souladu se Strategií CLLD musí projektový záměr splnit obě z následujících podmínek: </a:t>
            </a:r>
          </a:p>
          <a:p>
            <a:pPr marL="125730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splnil podmínky věcného hodnocení MAS (viz kapitola věcného hodnocení). </a:t>
            </a:r>
          </a:p>
          <a:p>
            <a:pPr marL="125730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se výší požadované dotace (celkových způsobilých výdajů) vejde do alokace MAS v dané výzvě MAS.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7200" u="sng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Při výběru projektových záměrů platí pořadí projektů a jejich bodové ohodnocení z věcného hodnocení.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7200" kern="100" dirty="0">
                <a:solidFill>
                  <a:schemeClr val="accent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https://www.maskrnovsko.cz/wp-content/uploads/2023/12/priloha-c.-4-Interni-postupy-smernice-IROP-21.pdf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hlinkClick r:id="rId2"/>
              </a:rPr>
              <a:t>priloha-c.-4-Interni-postupy-smernice-IROP-21.pdf (maskrnovsko.cz)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6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2160589"/>
            <a:ext cx="8782389" cy="4250043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2000" b="1" u="sng" kern="100" dirty="0">
                <a:solidFill>
                  <a:schemeClr val="accent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Podání plné žádosti o podporu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Projektové záměry, které byly MAS vybrány, zpracovávají žadatelé do podoby plné žádosti o podporu v MS21+. V tomto kroku postupují dle podmínek nadřazené výzvy pro podání žádostí o podporu.</a:t>
            </a:r>
            <a:endParaRPr lang="cs-CZ" dirty="0">
              <a:solidFill>
                <a:srgbClr val="99CA3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72CF8-582C-0002-721A-7244ABCFB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0" y="4707849"/>
            <a:ext cx="2585884" cy="2066109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037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ADAEF-CAC6-ADCB-7CE2-B01600AC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B20A0-7DAD-871B-D88E-18B5CA6CE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Součástí výzvy je seznam indikátorů, ze kterého je žadatel povinen vybrat indikátory pro realizovanou aktivitu. Níže je uveden kompletní seznam všech indikátorů této výzvy. Informace k jednotlivým indikátorům jsou uvedeny v příloze č. 1 - Specifických pravidel s názvem „Metodické listy indikátorů“: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r>
              <a:rPr lang="cs-CZ" b="1" dirty="0">
                <a:latin typeface="DINPro Medium"/>
              </a:rPr>
              <a:t>324 041</a:t>
            </a:r>
            <a:r>
              <a:rPr lang="cs-CZ" dirty="0">
                <a:latin typeface="DINPro Medium"/>
              </a:rPr>
              <a:t> Veřejné budovy s nižší energetickou náročností</a:t>
            </a:r>
          </a:p>
          <a:p>
            <a:r>
              <a:rPr lang="cs-CZ" b="1" dirty="0">
                <a:latin typeface="DINPro Medium"/>
              </a:rPr>
              <a:t>575 012 </a:t>
            </a:r>
            <a:r>
              <a:rPr lang="cs-CZ" dirty="0">
                <a:latin typeface="DINPro Medium"/>
              </a:rPr>
              <a:t>Nové či </a:t>
            </a:r>
            <a:r>
              <a:rPr lang="cs-CZ" dirty="0" err="1">
                <a:latin typeface="DINPro Medium"/>
              </a:rPr>
              <a:t>zodolněné</a:t>
            </a:r>
            <a:r>
              <a:rPr lang="cs-CZ" dirty="0">
                <a:latin typeface="DINPro Medium"/>
              </a:rPr>
              <a:t> objekty sloužící složkám IZS</a:t>
            </a:r>
          </a:p>
          <a:p>
            <a:r>
              <a:rPr lang="cs-CZ" b="1" dirty="0">
                <a:latin typeface="DINPro Medium"/>
              </a:rPr>
              <a:t>570 012 </a:t>
            </a:r>
            <a:r>
              <a:rPr lang="cs-CZ" dirty="0">
                <a:latin typeface="DINPro Medium"/>
              </a:rPr>
              <a:t>Počet nových věcných prostředků složek IZS</a:t>
            </a:r>
          </a:p>
          <a:p>
            <a:r>
              <a:rPr lang="cs-CZ" b="1" dirty="0">
                <a:latin typeface="DINPro Medium"/>
              </a:rPr>
              <a:t>575 401 </a:t>
            </a:r>
            <a:r>
              <a:rPr lang="cs-CZ" dirty="0">
                <a:latin typeface="DINPro Medium"/>
              </a:rPr>
              <a:t>Počet kusů nové techniky složek IZS</a:t>
            </a:r>
          </a:p>
          <a:p>
            <a:r>
              <a:rPr lang="cs-CZ" b="1" dirty="0">
                <a:latin typeface="DINPro Medium"/>
              </a:rPr>
              <a:t>575 101 </a:t>
            </a:r>
            <a:r>
              <a:rPr lang="cs-CZ" dirty="0">
                <a:latin typeface="DINPro Medium"/>
              </a:rPr>
              <a:t>Počet podpořených umělých zdrojů požární vody</a:t>
            </a:r>
          </a:p>
          <a:p>
            <a:r>
              <a:rPr lang="cs-CZ" b="1" dirty="0">
                <a:latin typeface="DINPro Medium"/>
              </a:rPr>
              <a:t>437 501 </a:t>
            </a:r>
            <a:r>
              <a:rPr lang="cs-CZ" dirty="0">
                <a:latin typeface="DINPro Medium"/>
              </a:rPr>
              <a:t>Počet obyvatel, kteří mají prospěch z opatření na posílení ochrany obyvatelstva před hrozbami spojenými se změnou klimatu a novými hrozbami</a:t>
            </a:r>
          </a:p>
          <a:p>
            <a:r>
              <a:rPr lang="cs-CZ" b="1" dirty="0">
                <a:latin typeface="DINPro Medium"/>
              </a:rPr>
              <a:t>323 000 </a:t>
            </a:r>
            <a:r>
              <a:rPr lang="cs-CZ" dirty="0">
                <a:latin typeface="DINPro Medium"/>
              </a:rPr>
              <a:t>Snížení konečné spotřeby energie u podpořených subjektů</a:t>
            </a:r>
          </a:p>
          <a:p>
            <a:r>
              <a:rPr lang="cs-CZ" dirty="0">
                <a:hlinkClick r:id="rId2"/>
              </a:rPr>
              <a:t>SPPZP_SC-5-1_HASICI_30-5-2023.pdf.aspx (gov.cz)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05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1161A-0BBB-9117-6917-2C4E9E7B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  <a:t>Indikátory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  <a:t>-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  <a:t>Minimální parametry </a:t>
            </a:r>
            <a:b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</a:b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  <a:t>pro rekonstrukci požární </a:t>
            </a:r>
            <a:b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</a:b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  <a:t>zbrojnice dle ČSN 73 5710 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 Medium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4BFCD89-2589-CE9D-1B2C-C5F5ECA2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509" y="112313"/>
            <a:ext cx="6348608" cy="66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40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0E2DB-209B-0260-F2BB-805C0888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  <a:t>Indikátory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</a:rPr>
              <a:t>- </a:t>
            </a:r>
            <a:r>
              <a:rPr lang="cs-CZ" sz="1800" b="1" dirty="0">
                <a:solidFill>
                  <a:schemeClr val="tx1"/>
                </a:solidFill>
                <a:effectLst/>
                <a:latin typeface="DINPro Medium"/>
                <a:ea typeface="Times New Roman" panose="02020603050405020304" pitchFamily="18" charset="0"/>
              </a:rPr>
              <a:t>Normativ pořízení požární techniky </a:t>
            </a:r>
            <a:br>
              <a:rPr lang="cs-CZ" sz="1800" b="1" dirty="0">
                <a:solidFill>
                  <a:schemeClr val="tx1"/>
                </a:solidFill>
                <a:effectLst/>
                <a:latin typeface="DINPro Medium"/>
                <a:ea typeface="Times New Roman" panose="02020603050405020304" pitchFamily="18" charset="0"/>
              </a:rPr>
            </a:br>
            <a:r>
              <a:rPr lang="cs-CZ" sz="1800" b="1" dirty="0">
                <a:solidFill>
                  <a:schemeClr val="tx1"/>
                </a:solidFill>
                <a:effectLst/>
                <a:latin typeface="DINPro Medium"/>
                <a:ea typeface="Times New Roman" panose="02020603050405020304" pitchFamily="18" charset="0"/>
              </a:rPr>
              <a:t>a věcných prostředků požární ochrany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Pro Medium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A0EAE9-DD92-7876-8C93-D26B0494E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88" y="-4219"/>
            <a:ext cx="5510569" cy="68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4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8FC1E-F63B-6F5D-9EEE-D727871F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CA496-8ABD-261C-13B3-1DBC7710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Představení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Závazné dokumenty a odkazy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Způsob podání žádosti a její průběh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Přílohy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Indikátory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Závěr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829A97-0E8F-7832-90E8-4D9FA81D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88" y="0"/>
            <a:ext cx="5401811" cy="42134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7276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F4065-93A5-BD85-F4F7-3A540435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5760D-D830-D579-F625-BF76869A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IROP -   HASIČI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Číslo výzvy MAS: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6. výzva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Název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MAS Rozvoj Krnovska – IROP – Hasiči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Druh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kolová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vyhlášení výzvy:		             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zahájení příjmu projektových záměrů:           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ukončení příjmu </a:t>
            </a:r>
            <a:r>
              <a:rPr lang="cs-CZ" sz="1800" dirty="0" err="1">
                <a:solidFill>
                  <a:schemeClr val="tx1"/>
                </a:solidFill>
                <a:latin typeface="DINPro Medium"/>
              </a:rPr>
              <a:t>proj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. záměrů: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29.02.2024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ukončení realizace projektu: 		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30.06.2025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92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60969-49AA-A29C-9A48-D1FE5CF0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343F2-7F09-FD08-D398-CC36B9C7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Podpora: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výše celkových způsobilých výdajů na jeden projekt:            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30 000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Maximální výše celkových způsobilých výdajů na jeden projekt:           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5 263 158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Míra podpory: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95 %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Uznatelnost nákladů:      od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1.1.2021</a:t>
            </a:r>
          </a:p>
          <a:p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    Veškeré informace a aktuality o výzvách naleznete na: </a:t>
            </a:r>
            <a:r>
              <a:rPr lang="cs-CZ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http://www.maskrnovsko.cz/</a:t>
            </a:r>
          </a:p>
          <a:p>
            <a:endParaRPr lang="cs-CZ" dirty="0"/>
          </a:p>
        </p:txBody>
      </p:sp>
      <p:pic>
        <p:nvPicPr>
          <p:cNvPr id="4" name="Picture 2" descr="Co dělat, abyste měli v roce 2021 více peněz">
            <a:extLst>
              <a:ext uri="{FF2B5EF4-FFF2-40B4-BE49-F238E27FC236}">
                <a16:creationId xmlns:a16="http://schemas.microsoft.com/office/drawing/2014/main" id="{7D721C7B-70A1-ED87-76F4-AE5A0F84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398" y="5378824"/>
            <a:ext cx="2651602" cy="1387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2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DC052-85F6-3C08-06D2-34201BED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7F13D-7E63-C806-C5CA-95AC7905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819835"/>
            <a:ext cx="8682331" cy="4580965"/>
          </a:xfrm>
        </p:spPr>
        <p:txBody>
          <a:bodyPr>
            <a:normAutofit/>
          </a:bodyPr>
          <a:lstStyle/>
          <a:p>
            <a:r>
              <a:rPr lang="cs-CZ" u="sng" dirty="0">
                <a:solidFill>
                  <a:schemeClr val="accent1"/>
                </a:solidFill>
                <a:latin typeface="DINPro Medium"/>
              </a:rPr>
              <a:t>Podpora je zaměřena na jednotky sborů dobrovolných hasičů kategorie jednotek požární ochrany II, III a V.</a:t>
            </a:r>
          </a:p>
          <a:p>
            <a:r>
              <a:rPr lang="cs-CZ" u="sng" dirty="0">
                <a:solidFill>
                  <a:schemeClr val="accent1"/>
                </a:solidFill>
                <a:latin typeface="DINPro Medium"/>
              </a:rPr>
              <a:t>Účelem podporované aktivity je posílení </a:t>
            </a:r>
            <a:r>
              <a:rPr lang="cs-CZ" b="1" u="sng" dirty="0">
                <a:solidFill>
                  <a:schemeClr val="accent1"/>
                </a:solidFill>
                <a:latin typeface="DINPro Medium"/>
              </a:rPr>
              <a:t>odolnosti, vybavenosti a připravenosti </a:t>
            </a:r>
            <a:r>
              <a:rPr lang="cs-CZ" u="sng" dirty="0">
                <a:solidFill>
                  <a:schemeClr val="accent1"/>
                </a:solidFill>
                <a:latin typeface="DINPro Medium"/>
              </a:rPr>
              <a:t>JPO (II, III a V) pro výkon služby.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  <a:latin typeface="DINPro Medium"/>
              </a:rPr>
              <a:t>Podpora jednotek sboru dobrovolných hasičů kategorie jednotek požární ochrany II, III a V: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DINPro Medium"/>
              </a:rPr>
              <a:t>Posílení odolnosti stávajících a vybudování nových zbrojnic včetně pořízení zařízení a technického a technologického vybavení zbrojnic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latin typeface="DINPro Medium"/>
              </a:rPr>
              <a:t>jednotek sboru dobrovolných hasičů obcí kategorie JPO II, III a V.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DINPro Medium"/>
              </a:rPr>
              <a:t>Pořízení materiálně technického vybavení 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  <a:latin typeface="DINPro Medium"/>
              </a:rPr>
              <a:t>pro výkon činnosti jednotek sboru dobrovolných hasičů obcí kategorie JPO II, III a V.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DINPro Medium"/>
              </a:rPr>
              <a:t>Vybudování umělého zdroje požární vody pro požární účely, revitalizace stávajících umělých vodních požárních nádržích v obci sloužících jako zdroj požární vody.</a:t>
            </a:r>
          </a:p>
          <a:p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2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31F29-AC2E-1296-3E25-01016122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EDB0C-0B06-BA58-D9DA-DDE0B131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Obyvatelé a subjekty působící na území působnosti MAS se schválenou strategií CLLD a návštěvníci území působnosti MAS se schválenou strategií CLLD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občané ČR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orgány krizového řízení obcí, krajů a organizačních složek státu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základní složky IZS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osoby zdržující se přechodně na území ČR</a:t>
            </a:r>
          </a:p>
        </p:txBody>
      </p:sp>
    </p:spTree>
    <p:extLst>
      <p:ext uri="{BB962C8B-B14F-4D97-AF65-F5344CB8AC3E}">
        <p14:creationId xmlns:p14="http://schemas.microsoft.com/office/powerpoint/2010/main" val="286793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73C75-EAFD-80B5-E85B-E7BE0712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Oprávnění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693F9-83BA-56B1-51AF-6A749E97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Obce, které zřizují jednotky sboru dobrovolných hasičů zařazené do kategorie jednotek požární ochrany II, III a V (§ 29 zákona č. 133/1985 Sb., o požární ochraně, ve znění pozdějších předpisů).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7BC62F-DF90-2025-F9A8-F5077201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987" y="3486893"/>
            <a:ext cx="3378013" cy="33780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6711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9AEE3-FA3F-61D0-53C3-8F110FCF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78941-23DD-2EDB-8EFC-3BA3EC3D1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Závazná pro všechny specifické cíle a výzvy. Žadatel se řídí platnými pravidly v den vyhlášení výzvy MAS, tj. 31.12. 2023. 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(platná verze s 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Obecnými pravidly je pro tuto výzvu verze 3, platnost od 07.08.2023)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Obecna-pravidla-2021-2027_verze-3.pdf.aspx (irop.gov.cz)</a:t>
            </a:r>
            <a:endParaRPr lang="cs-CZ" sz="1700" b="1" u="sng" dirty="0">
              <a:solidFill>
                <a:schemeClr val="accent1"/>
              </a:solidFill>
              <a:latin typeface="DINPro Medium"/>
            </a:endParaRPr>
          </a:p>
          <a:p>
            <a:pPr marL="0" indent="0">
              <a:buNone/>
            </a:pPr>
            <a:endParaRPr lang="cs-CZ" sz="1800" b="1" u="sng" dirty="0">
              <a:solidFill>
                <a:srgbClr val="FF0000"/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Pro každou výzvu je specifický dokument, který obsahuje informace o oprávněných žadatelích, podporovaných aktivitách, způsobilých výdajích atd. 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  <a:latin typeface="DINPro Medium"/>
              </a:rPr>
              <a:t>Specifická pravidla pro žadatele a příjemce výzvy č. 61,  kdy se žadatel řídí platnými Specifickými pravidly v den vyhlášení výzvy MAS (verze 1.0, platnost od 30.05.2023). 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SPPZP_SC-5-1_HASICI_30-5-2023.pdf.aspx (gov.cz)</a:t>
            </a:r>
            <a:endParaRPr lang="cs-CZ" sz="1700" b="1" u="sng" dirty="0">
              <a:solidFill>
                <a:schemeClr val="accent1"/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0395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050A0-4487-AB7A-6011-B5AF96F9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1CC80-FC3E-EF2B-B3EA-C25019E1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Interní postupy MAS Rozvoj Krnovska </a:t>
            </a: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požadavky ŘO IROP k implementaci CLLD. Interní postupy jsou MAS upraveny podle svých vnitřních dokumentů http://www.maskrnovsko.cz/ </a:t>
            </a:r>
          </a:p>
          <a:p>
            <a:pPr algn="just"/>
            <a:r>
              <a:rPr lang="cs-CZ" sz="1600" b="1" dirty="0">
                <a:hlinkClick r:id="rId2"/>
              </a:rPr>
              <a:t>priloha-c.-4-Interni-postupy-smernice-IROP-21-1.pdf (maskrnovsko.cz)</a:t>
            </a:r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DO VYDÁNÍ PRÁVNÍHO AKTU SE ŽADATEL ŘÍDÍ VERZÍ OBECNÝCH A SPECIFICKÝCH PRAVIDEL PLATNÝCH V DEN VYHLÁŠENÍ VÝZVY MAS Rozvoj Krnovska.</a:t>
            </a: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V DOBĚ REALIZACE, TJ. OD VYDÁNÍ PRÁVNÍHO AKTU, SE PŘÍJEMCE ŘÍDÍ VŽDY AKTUÁLNÍ PLATNOU VERZÍ OBECNÝCH I SPECIFICKÝCH PRAVIDEL.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36678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14563</TotalTime>
  <Words>1527</Words>
  <Application>Microsoft Office PowerPoint</Application>
  <PresentationFormat>Širokoúhlá obrazovka</PresentationFormat>
  <Paragraphs>129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DINPro Medium</vt:lpstr>
      <vt:lpstr>Open Sans</vt:lpstr>
      <vt:lpstr>Times New Roman</vt:lpstr>
      <vt:lpstr>Trebuchet MS</vt:lpstr>
      <vt:lpstr>Wingdings</vt:lpstr>
      <vt:lpstr>Wingdings 3</vt:lpstr>
      <vt:lpstr>Fazeta</vt:lpstr>
      <vt:lpstr>INTEGROVANÝ REGIONÁLNÍ OPERAČNÍ PROGRAM 2021-2027</vt:lpstr>
      <vt:lpstr>Program semináře</vt:lpstr>
      <vt:lpstr>Hasiči</vt:lpstr>
      <vt:lpstr>Hasiči</vt:lpstr>
      <vt:lpstr>Podporované aktivity</vt:lpstr>
      <vt:lpstr>Cílové skupiny</vt:lpstr>
      <vt:lpstr>Oprávnění žadatelé</vt:lpstr>
      <vt:lpstr>Závazné dokumenty</vt:lpstr>
      <vt:lpstr>Závazné dokumenty</vt:lpstr>
      <vt:lpstr>Způsob podání žádosti</vt:lpstr>
      <vt:lpstr>Přílohy výzvy MAS Rozvoj Krnovska</vt:lpstr>
      <vt:lpstr>Interní postupy MAS Rozvoj Krnovska  - hodnocení a výběr projektových záměrů 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Indikátory</vt:lpstr>
      <vt:lpstr>Indikátory - Minimální parametry  pro rekonstrukci požární  zbrojnice dle ČSN 73 5710 </vt:lpstr>
      <vt:lpstr>Indikátory - Normativ pořízení požární techniky  a věcných prostředků požární ochrany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REGIONÁLNÍ OPERAČNÍ PROGRAM 2021-2027</dc:title>
  <dc:creator>Rozvoj Krnovska</dc:creator>
  <cp:lastModifiedBy>Rozvoj Krnovska</cp:lastModifiedBy>
  <cp:revision>328</cp:revision>
  <cp:lastPrinted>2024-01-31T08:22:25Z</cp:lastPrinted>
  <dcterms:created xsi:type="dcterms:W3CDTF">2024-01-30T08:41:54Z</dcterms:created>
  <dcterms:modified xsi:type="dcterms:W3CDTF">2024-02-20T07:40:14Z</dcterms:modified>
</cp:coreProperties>
</file>