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23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4" r:id="rId20"/>
    <p:sldId id="325" r:id="rId21"/>
    <p:sldId id="322" r:id="rId22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63"/>
    <a:srgbClr val="E83873"/>
    <a:srgbClr val="09B743"/>
    <a:srgbClr val="0AC849"/>
    <a:srgbClr val="08A83D"/>
    <a:srgbClr val="00C85A"/>
    <a:srgbClr val="00CC5C"/>
    <a:srgbClr val="FFCA21"/>
    <a:srgbClr val="5EEC3C"/>
    <a:srgbClr val="FF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2" autoAdjust="0"/>
  </p:normalViewPr>
  <p:slideViewPr>
    <p:cSldViewPr>
      <p:cViewPr varScale="1">
        <p:scale>
          <a:sx n="106" d="100"/>
          <a:sy n="106" d="100"/>
        </p:scale>
        <p:origin x="7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4BC84-4A65-413C-8438-6096B0B8212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22A7633-F315-4054-AD34-A652248C1ECF}" type="pres">
      <dgm:prSet presAssocID="{C664BC84-4A65-413C-8438-6096B0B8212F}" presName="Name0" presStyleCnt="0">
        <dgm:presLayoutVars>
          <dgm:chMax val="7"/>
          <dgm:chPref val="7"/>
          <dgm:dir/>
        </dgm:presLayoutVars>
      </dgm:prSet>
      <dgm:spPr/>
    </dgm:pt>
    <dgm:pt modelId="{D6E346DD-CEA6-4D10-BA9A-067FD7C40215}" type="pres">
      <dgm:prSet presAssocID="{C664BC84-4A65-413C-8438-6096B0B8212F}" presName="Name1" presStyleCnt="0"/>
      <dgm:spPr/>
    </dgm:pt>
  </dgm:ptLst>
  <dgm:cxnLst>
    <dgm:cxn modelId="{CCB1F264-B0D2-4EB4-9529-9F2C7BF8BBED}" type="presOf" srcId="{C664BC84-4A65-413C-8438-6096B0B8212F}" destId="{622A7633-F315-4054-AD34-A652248C1ECF}" srcOrd="0" destOrd="0" presId="urn:microsoft.com/office/officeart/2008/layout/CircularPictureCallout"/>
    <dgm:cxn modelId="{8967BAB4-454E-4D4B-8FF7-38087CBCC3D4}" type="presParOf" srcId="{622A7633-F315-4054-AD34-A652248C1ECF}" destId="{D6E346DD-CEA6-4D10-BA9A-067FD7C4021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EDE74-87FF-46DE-A9AF-7D347DAFEA3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3_1" csCatId="accent3" phldr="1"/>
      <dgm:spPr/>
    </dgm:pt>
    <dgm:pt modelId="{7367F16E-6A32-4890-AC9D-7F767F496CED}">
      <dgm:prSet phldrT="[Text]"/>
      <dgm:spPr/>
      <dgm:t>
        <a:bodyPr/>
        <a:lstStyle/>
        <a:p>
          <a:r>
            <a:rPr lang="cs-CZ" dirty="0"/>
            <a:t>.</a:t>
          </a:r>
        </a:p>
        <a:p>
          <a:endParaRPr lang="cs-CZ" dirty="0"/>
        </a:p>
        <a:p>
          <a:endParaRPr lang="cs-CZ" dirty="0"/>
        </a:p>
        <a:p>
          <a:endParaRPr lang="cs-CZ" dirty="0"/>
        </a:p>
      </dgm:t>
    </dgm:pt>
    <dgm:pt modelId="{63440ABB-8790-4605-9542-8C8E53FB5AA3}" type="parTrans" cxnId="{08B9C70A-D9F4-43E0-B744-03645534EEC8}">
      <dgm:prSet/>
      <dgm:spPr/>
      <dgm:t>
        <a:bodyPr/>
        <a:lstStyle/>
        <a:p>
          <a:endParaRPr lang="cs-CZ"/>
        </a:p>
      </dgm:t>
    </dgm:pt>
    <dgm:pt modelId="{42B6DEE1-5CB0-4F35-9EF8-6FB1F046AA9A}" type="sibTrans" cxnId="{08B9C70A-D9F4-43E0-B744-03645534EEC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2F17BDD-BAA4-4F40-AF21-7240BD0F4965}" type="pres">
      <dgm:prSet presAssocID="{99BEDE74-87FF-46DE-A9AF-7D347DAFEA39}" presName="Name0" presStyleCnt="0">
        <dgm:presLayoutVars>
          <dgm:chMax val="7"/>
          <dgm:chPref val="7"/>
          <dgm:dir/>
        </dgm:presLayoutVars>
      </dgm:prSet>
      <dgm:spPr/>
    </dgm:pt>
    <dgm:pt modelId="{54F77297-B515-4990-85BB-A6E1110CD7A5}" type="pres">
      <dgm:prSet presAssocID="{99BEDE74-87FF-46DE-A9AF-7D347DAFEA39}" presName="Name1" presStyleCnt="0"/>
      <dgm:spPr/>
    </dgm:pt>
    <dgm:pt modelId="{304461D6-FC83-4847-A743-905E8F4A6A3B}" type="pres">
      <dgm:prSet presAssocID="{42B6DEE1-5CB0-4F35-9EF8-6FB1F046AA9A}" presName="picture_1" presStyleCnt="0"/>
      <dgm:spPr/>
    </dgm:pt>
    <dgm:pt modelId="{7C89DC99-0AA3-4E30-ACBC-C340B6D2E2DA}" type="pres">
      <dgm:prSet presAssocID="{42B6DEE1-5CB0-4F35-9EF8-6FB1F046AA9A}" presName="pictureRepeatNode" presStyleLbl="alignImgPlace1" presStyleIdx="0" presStyleCnt="1" custScaleX="200000" custScaleY="200000" custLinFactNeighborX="-43310" custLinFactNeighborY="-15177"/>
      <dgm:spPr/>
    </dgm:pt>
    <dgm:pt modelId="{5C5408BD-E2B0-49CD-98F2-C8F120AFCA92}" type="pres">
      <dgm:prSet presAssocID="{7367F16E-6A32-4890-AC9D-7F767F496CED}" presName="text_1" presStyleLbl="node1" presStyleIdx="0" presStyleCnt="0">
        <dgm:presLayoutVars>
          <dgm:bulletEnabled val="1"/>
        </dgm:presLayoutVars>
      </dgm:prSet>
      <dgm:spPr/>
    </dgm:pt>
  </dgm:ptLst>
  <dgm:cxnLst>
    <dgm:cxn modelId="{08B9C70A-D9F4-43E0-B744-03645534EEC8}" srcId="{99BEDE74-87FF-46DE-A9AF-7D347DAFEA39}" destId="{7367F16E-6A32-4890-AC9D-7F767F496CED}" srcOrd="0" destOrd="0" parTransId="{63440ABB-8790-4605-9542-8C8E53FB5AA3}" sibTransId="{42B6DEE1-5CB0-4F35-9EF8-6FB1F046AA9A}"/>
    <dgm:cxn modelId="{ABFDEB2D-8EDC-4AD3-AB92-A72C6DFA5386}" type="presOf" srcId="{42B6DEE1-5CB0-4F35-9EF8-6FB1F046AA9A}" destId="{7C89DC99-0AA3-4E30-ACBC-C340B6D2E2DA}" srcOrd="0" destOrd="0" presId="urn:microsoft.com/office/officeart/2008/layout/CircularPictureCallout"/>
    <dgm:cxn modelId="{7F14ACBF-54E1-4E36-9399-DA887A1255D2}" type="presOf" srcId="{99BEDE74-87FF-46DE-A9AF-7D347DAFEA39}" destId="{C2F17BDD-BAA4-4F40-AF21-7240BD0F4965}" srcOrd="0" destOrd="0" presId="urn:microsoft.com/office/officeart/2008/layout/CircularPictureCallout"/>
    <dgm:cxn modelId="{95991CC6-24C7-4A27-A7C6-F4B38C1C51E3}" type="presOf" srcId="{7367F16E-6A32-4890-AC9D-7F767F496CED}" destId="{5C5408BD-E2B0-49CD-98F2-C8F120AFCA92}" srcOrd="0" destOrd="0" presId="urn:microsoft.com/office/officeart/2008/layout/CircularPictureCallout"/>
    <dgm:cxn modelId="{0E53B21A-71E2-4076-829B-82C843D06698}" type="presParOf" srcId="{C2F17BDD-BAA4-4F40-AF21-7240BD0F4965}" destId="{54F77297-B515-4990-85BB-A6E1110CD7A5}" srcOrd="0" destOrd="0" presId="urn:microsoft.com/office/officeart/2008/layout/CircularPictureCallout"/>
    <dgm:cxn modelId="{A538594B-B4F2-4371-AA38-656A64155E79}" type="presParOf" srcId="{54F77297-B515-4990-85BB-A6E1110CD7A5}" destId="{304461D6-FC83-4847-A743-905E8F4A6A3B}" srcOrd="0" destOrd="0" presId="urn:microsoft.com/office/officeart/2008/layout/CircularPictureCallout"/>
    <dgm:cxn modelId="{C800A8B7-C645-4CF6-83AC-DE72995EC800}" type="presParOf" srcId="{304461D6-FC83-4847-A743-905E8F4A6A3B}" destId="{7C89DC99-0AA3-4E30-ACBC-C340B6D2E2DA}" srcOrd="0" destOrd="0" presId="urn:microsoft.com/office/officeart/2008/layout/CircularPictureCallout"/>
    <dgm:cxn modelId="{EA5538FA-059A-4DC3-AC78-BEB195E3BA72}" type="presParOf" srcId="{54F77297-B515-4990-85BB-A6E1110CD7A5}" destId="{5C5408BD-E2B0-49CD-98F2-C8F120AFCA92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9DC99-0AA3-4E30-ACBC-C340B6D2E2DA}">
      <dsp:nvSpPr>
        <dsp:cNvPr id="0" name=""/>
        <dsp:cNvSpPr/>
      </dsp:nvSpPr>
      <dsp:spPr>
        <a:xfrm>
          <a:off x="0" y="0"/>
          <a:ext cx="2115518" cy="21155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408BD-E2B0-49CD-98F2-C8F120AFCA92}">
      <dsp:nvSpPr>
        <dsp:cNvPr id="0" name=""/>
        <dsp:cNvSpPr/>
      </dsp:nvSpPr>
      <dsp:spPr>
        <a:xfrm>
          <a:off x="719276" y="1098379"/>
          <a:ext cx="676965" cy="3490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.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 dirty="0"/>
        </a:p>
      </dsp:txBody>
      <dsp:txXfrm>
        <a:off x="719276" y="1098379"/>
        <a:ext cx="676965" cy="34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655520"/>
            <a:ext cx="8246070" cy="198516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793390"/>
            <a:ext cx="8246070" cy="91623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2769394"/>
            <a:ext cx="1463675" cy="3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"/>
            <a:ext cx="7940659" cy="10447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350110"/>
            <a:ext cx="7940660" cy="351221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413610" cy="916229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10" cy="351106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29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7" y="164123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7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getmedia/3dfce452-82b3-4aa6-8315-aaf8ee18d107/48-Specificka-pravidla-VZDELAVANI-CLLD-v1.pdf.aspx?ext=.pdf" TargetMode="External"/><Relationship Id="rId2" Type="http://schemas.openxmlformats.org/officeDocument/2006/relationships/hyperlink" Target="https://irop.mmr.cz/getmedia/05dbdf14-b286-4ad4-9f73-094e3a26e079/Obecna-pravidla-2021-2027_verze-2.pdf.aspx?ext=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50" y="433880"/>
            <a:ext cx="4471472" cy="1756107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5EEC3C"/>
                </a:solidFill>
                <a:effectLst/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sz="2400" b="1" dirty="0">
              <a:solidFill>
                <a:srgbClr val="5EEC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 descr="Publicita DF | EUREGIO EGRENSIS">
            <a:extLst>
              <a:ext uri="{FF2B5EF4-FFF2-40B4-BE49-F238E27FC236}">
                <a16:creationId xmlns:a16="http://schemas.microsoft.com/office/drawing/2014/main" id="{11D750D5-15CE-9103-3F60-DFD5273BE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2" y="4582563"/>
            <a:ext cx="1335885" cy="38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26EA46-ACF4-C309-95D0-33EC665A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63" y="4589815"/>
            <a:ext cx="1526947" cy="352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 descr="Ministerstvo pro místní rozvoj ČR - Logo MMR">
            <a:extLst>
              <a:ext uri="{FF2B5EF4-FFF2-40B4-BE49-F238E27FC236}">
                <a16:creationId xmlns:a16="http://schemas.microsoft.com/office/drawing/2014/main" id="{E056375F-9B56-A4D3-E372-AC36C6B48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2" b="89412" l="3046" r="89848">
                        <a14:foregroundMark x1="7107" y1="31765" x2="7107" y2="31765"/>
                        <a14:foregroundMark x1="3046" y1="42353" x2="3046" y2="42353"/>
                        <a14:foregroundMark x1="3807" y1="76471" x2="3807" y2="76471"/>
                        <a14:backgroundMark x1="17766" y1="48235" x2="17766" y2="48235"/>
                        <a14:backgroundMark x1="13452" y1="48235" x2="13452" y2="48235"/>
                        <a14:backgroundMark x1="16244" y1="48235" x2="16244" y2="48235"/>
                        <a14:backgroundMark x1="16497" y1="56471" x2="16497" y2="5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1" y="4600378"/>
            <a:ext cx="1985165" cy="4277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AE62FA-7073-F164-233B-832CEB537492}"/>
              </a:ext>
            </a:extLst>
          </p:cNvPr>
          <p:cNvSpPr txBox="1"/>
          <p:nvPr/>
        </p:nvSpPr>
        <p:spPr>
          <a:xfrm>
            <a:off x="2975245" y="4526944"/>
            <a:ext cx="99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DINPro Medium"/>
              </a:rPr>
              <a:t>MINISTERSTVO</a:t>
            </a:r>
          </a:p>
          <a:p>
            <a:r>
              <a:rPr lang="cs-CZ" sz="1000" b="1" dirty="0">
                <a:latin typeface="DINPro Medium"/>
              </a:rPr>
              <a:t>PRO MÍSTNÍ</a:t>
            </a:r>
          </a:p>
          <a:p>
            <a:r>
              <a:rPr lang="cs-CZ" sz="1000" b="1" dirty="0">
                <a:latin typeface="DINPro Medium"/>
              </a:rPr>
              <a:t>ROZVOJ</a:t>
            </a:r>
          </a:p>
          <a:p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9447A0-8FDE-F29C-2D71-FCA9A52CE613}"/>
              </a:ext>
            </a:extLst>
          </p:cNvPr>
          <p:cNvSpPr txBox="1">
            <a:spLocks/>
          </p:cNvSpPr>
          <p:nvPr/>
        </p:nvSpPr>
        <p:spPr>
          <a:xfrm>
            <a:off x="143555" y="1960930"/>
            <a:ext cx="4877410" cy="1756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400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1800" dirty="0">
              <a:solidFill>
                <a:srgbClr val="5EEC3C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1800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3.Výzva</a:t>
            </a:r>
          </a:p>
          <a:p>
            <a:pPr algn="ctr"/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1800" b="1" dirty="0">
                <a:solidFill>
                  <a:srgbClr val="FFCA21"/>
                </a:solidFill>
                <a:latin typeface="DINPro Medium"/>
              </a:rPr>
              <a:t>VZDĚLÁVÁNÍ</a:t>
            </a:r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 </a:t>
            </a:r>
            <a:endParaRPr lang="cs-CZ" sz="2400" b="1" dirty="0">
              <a:solidFill>
                <a:srgbClr val="EE326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55D24D-FEE4-DDDA-26AA-03EBBD65AF4C}"/>
              </a:ext>
            </a:extLst>
          </p:cNvPr>
          <p:cNvSpPr txBox="1">
            <a:spLocks/>
          </p:cNvSpPr>
          <p:nvPr/>
        </p:nvSpPr>
        <p:spPr>
          <a:xfrm>
            <a:off x="4519922" y="3932212"/>
            <a:ext cx="2096225" cy="5947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400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8.9. 2023</a:t>
            </a:r>
          </a:p>
        </p:txBody>
      </p:sp>
    </p:spTree>
    <p:extLst>
      <p:ext uri="{BB962C8B-B14F-4D97-AF65-F5344CB8AC3E}">
        <p14:creationId xmlns:p14="http://schemas.microsoft.com/office/powerpoint/2010/main" val="44915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/>
                <a:latin typeface="DINPro Medium"/>
                <a:ea typeface="Times New Roman" panose="02020603050405020304" pitchFamily="18" charset="0"/>
              </a:rPr>
              <a:t>Závazné dokumenty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0" y="1502815"/>
            <a:ext cx="855147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       </a:t>
            </a:r>
            <a:r>
              <a:rPr lang="cs-CZ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k 1.8.2023 </a:t>
            </a:r>
          </a:p>
          <a:p>
            <a:pPr marL="457200" lvl="1" indent="0" algn="just">
              <a:buNone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 platná verze Obecných pravidel pro tuto výzvu je ver.2 z 21.7.2022 </a:t>
            </a:r>
          </a:p>
          <a:p>
            <a:pPr marL="457200" lvl="1" indent="0" algn="just">
              <a:buNone/>
            </a:pPr>
            <a:r>
              <a:rPr lang="cs-CZ" sz="1700" dirty="0">
                <a:latin typeface="DINPro Medium"/>
                <a:hlinkClick r:id="rId2"/>
              </a:rPr>
              <a:t>Obecna-pravidla-2021-2027_verze-2.pdf.aspx (mmr.cz)</a:t>
            </a:r>
            <a:endParaRPr lang="cs-CZ" sz="1700" dirty="0">
              <a:latin typeface="DINPro Medium"/>
            </a:endParaRPr>
          </a:p>
          <a:p>
            <a:pPr marL="457200" lvl="1" indent="0" algn="just">
              <a:buNone/>
            </a:pPr>
            <a:endParaRPr lang="cs-CZ" sz="1600" b="1" u="sng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457200" lvl="1" indent="0" algn="just">
              <a:buNone/>
            </a:pPr>
            <a:r>
              <a:rPr lang="cs-CZ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 výzvy č. 48, žadatel se řídí platnými Specifickými pravidly v den vyhlášení výzvy MAS, ver.1 platná od 28.2.2023. </a:t>
            </a:r>
          </a:p>
          <a:p>
            <a: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  <a:ea typeface="Times New Roman" panose="02020603050405020304" pitchFamily="18" charset="0"/>
              </a:rPr>
              <a:t>         </a:t>
            </a:r>
            <a:r>
              <a:rPr lang="cs-CZ" sz="1600" dirty="0">
                <a:hlinkClick r:id="rId3"/>
              </a:rPr>
              <a:t>48-Specificka-pravidla-VZDELAVANI-CLLD-v1.pdf.aspx (mmr.cz)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DB23E3-669E-3436-8EAA-2957097DB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66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/>
                <a:latin typeface="DINPro Medium"/>
                <a:ea typeface="Times New Roman" panose="02020603050405020304" pitchFamily="18" charset="0"/>
              </a:rPr>
              <a:t>Závazné dokumenty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296260" y="1197405"/>
            <a:ext cx="855147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Interní postupy MAS Rozvoj Krnovska </a:t>
            </a:r>
          </a:p>
          <a:p>
            <a:pPr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požadavky ŘO IROP k implementaci CLLD. Interní postupy jsou MAS upraveny podle svých vnitřních dokumentů http://www.maskrnovsko.cz/ </a:t>
            </a:r>
          </a:p>
          <a:p>
            <a:pPr algn="just"/>
            <a:r>
              <a:rPr lang="cs-CZ" sz="1700" dirty="0">
                <a:latin typeface="DINPro Medium"/>
                <a:hlinkClick r:id="rId2"/>
              </a:rPr>
              <a:t>Interni-postupy-smernice-IROP-2.pdf (maskrnovsko.cz)</a:t>
            </a:r>
            <a:endParaRPr lang="cs-CZ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endParaRPr lang="cs-CZ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DO VYDÁNÍ PRÁVNÍHO AKTU SE ŽADATEL ŘÍDÍ VERZÍ OBECNÝCH A SPECIFICKÝCH PRAVIDEL PLATNÝCH V DEN VYHLÁŠENÍ VÝZVY MAS Rozvoj Krnovska.</a:t>
            </a:r>
          </a:p>
          <a:p>
            <a:pPr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 DOBĚ REALIZACE, TJ. OD VYDÁNÍ PRÁVNÍHO AKTU, SE PŘÍJEMCE ŘÍDÍ VŽDY AKTUÁLNÍ PLATNOU VERZÍ OBECNÝCH I SPECIFICKÝCH PRAVIDEL. </a:t>
            </a:r>
          </a:p>
          <a:p>
            <a:pPr algn="just"/>
            <a:endParaRPr lang="cs-CZ" sz="1600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342900" lvl="0" indent="-342900">
              <a:buFont typeface="+mj-lt"/>
              <a:buAutoNum type="arabicPeriod"/>
            </a:pP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350+ Document Pictures | Download Free Images &amp; Stock Photos on Unsplash">
            <a:extLst>
              <a:ext uri="{FF2B5EF4-FFF2-40B4-BE49-F238E27FC236}">
                <a16:creationId xmlns:a16="http://schemas.microsoft.com/office/drawing/2014/main" id="{E57F6310-AB0C-A376-BBC8-681D26FC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39" y="3487980"/>
            <a:ext cx="3054099" cy="134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FE5212-C6A0-BDF9-6D35-73DF8677D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57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Způsob podání žádosti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5FA7CA7-4D1B-51EC-DF49-EF5E7A95C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9" y="1197405"/>
            <a:ext cx="6491705" cy="298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8196F9-6844-8C15-3DA4-21B72F366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99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Přílohy výzvy MAS Rozvoj Krnovska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5" y="1416840"/>
            <a:ext cx="6413500" cy="35115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Š</a:t>
            </a:r>
            <a:r>
              <a:rPr lang="cs-CZ" sz="2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ablona projektového záměru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Kritéria administrativní kontroly</a:t>
            </a:r>
            <a:r>
              <a:rPr lang="cs-CZ" sz="2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Kritéria pro věcné hodnocení</a:t>
            </a: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Interní postupy MAS</a:t>
            </a: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Odkaz na Obecná a Specifická pravidla</a:t>
            </a: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22B186-2022-15ED-2301-0E5FBE5A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75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FFC000"/>
                </a:solidFill>
                <a:latin typeface="DINPro Medium"/>
              </a:rPr>
              <a:t>- hodnocení a výběr projektových záměrů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2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Výzva MAS Rozvoj Krnovska je kolová, hodnocení jednotlivých projektových záměrů probíhá po uplynutí termínu pro předkládání, který je uveden ve výzvě MAS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7C9811-5906-3ED3-51D9-EEBD733AD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58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FFC000"/>
                </a:solidFill>
                <a:latin typeface="DINPro Medium"/>
              </a:rPr>
              <a:t>- hodnocení a výběr projektových záměrů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dirty="0">
                <a:latin typeface="DINPro Medium"/>
                <a:hlinkClick r:id="rId2"/>
              </a:rPr>
              <a:t>Interni-postupy-smernice-IROP-2.pdf (maskrnovsko.cz)</a:t>
            </a:r>
            <a:endParaRPr lang="cs-CZ" sz="21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Administrativní kontrola </a:t>
            </a:r>
            <a:endParaRPr lang="cs-CZ" sz="20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Věcné hodnocení </a:t>
            </a:r>
            <a:endParaRPr lang="cs-CZ" sz="20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Do věcného hodnocení jsou předány kanceláří MAS projektové záměry, které byly do kanceláře MAS Rozvoj Krnovska doručeny na základě lhůt a podmínek uvedených v dané výzvě MAS a </a:t>
            </a:r>
            <a:r>
              <a:rPr lang="cs-CZ" sz="20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prošly administrativní kontrolou</a:t>
            </a:r>
            <a:r>
              <a:rPr lang="cs-CZ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. Hodnocení projektových záměrů provádí Výběrová komise MAS Rozvoj Krnovska, jejíž kompetence jsou stanoveny ve Statutu a vycházejí z procesu standardizace MAS.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E4D7C1-1586-74AB-FD5C-0CC53520D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68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FFC000"/>
                </a:solidFill>
                <a:latin typeface="DINPro Medium"/>
              </a:rPr>
              <a:t>- hodnocení a výběr projektových záměrů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2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400050" indent="-285750" algn="just">
              <a:lnSpc>
                <a:spcPct val="107000"/>
              </a:lnSpc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</a:t>
            </a: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50 procent</a:t>
            </a: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 z maximálního možného počtu bodů</a:t>
            </a:r>
          </a:p>
          <a:p>
            <a:pPr marL="457200" algn="just">
              <a:lnSpc>
                <a:spcPct val="107000"/>
              </a:lnSpc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 případě rovnosti bodů a zároveň v případě, že by alokace výzvy nevystačila na všechny projektové záměry se stejným počtem bodů, je rozhodující: 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C7E85C-87A6-DFDE-D35A-200F66222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213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FFC000"/>
                </a:solidFill>
                <a:latin typeface="DINPro Medium"/>
              </a:rPr>
              <a:t>- hodnocení a výběr projektových záměrů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3"/>
            <a:ext cx="6718910" cy="3664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2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Výběr projektových záměrů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Za výběr projektových záměrů je odpovědný Programový výbor MAS, jeho hlavním úkolem je vybrat projektové záměry, které získají vyjádření o souladu se Strategií SCLLD MAS Rozvoj Krnovska.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 získání vyjádření o souladu se Strategií CLLD musí projektový záměr splnit obě z následujících podmínek: </a:t>
            </a:r>
          </a:p>
          <a:p>
            <a:pPr marL="457200" algn="just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splnil podmínky věcného hodnocení MAS (viz kapitola věcného hodnocení). </a:t>
            </a:r>
          </a:p>
          <a:p>
            <a:pPr marL="457200" algn="just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se výší požadované dotace (celkových způsobilých výdajů) vejde do alokace MAS v dané výzvě MAS.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Při výběru projektových záměrů platí pořadí projektů a jejich bodové ohodnocení z věcného hodnocení…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B6D54A-8FAD-1BA7-F401-97F06499B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683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FFC000"/>
                </a:solidFill>
                <a:latin typeface="DINPro Medium"/>
              </a:rPr>
              <a:t>- hodnocení a výběr projektových záměrů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2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17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  <a:endParaRPr lang="cs-CZ" sz="17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7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podporu…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A34743-EFB1-EF80-9F85-10EEE6F24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3258293"/>
            <a:ext cx="2086622" cy="166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707A63-8BA9-15F5-50AC-6494A8E0C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846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Indikátory</a:t>
            </a:r>
            <a:endParaRPr lang="cs-CZ" sz="2400" b="1" dirty="0">
              <a:solidFill>
                <a:srgbClr val="FFC000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1511940" y="2571750"/>
            <a:ext cx="7366960" cy="158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Infrastruktura mateřských škol a zařízení péče o děti typu dětské skupiny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500 002 - Počet podpořených škol či vzdělávacích zařízení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509 001 - Modernizovaná či rekonstruovaná kapacita předškolního vzdělávání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509 011 - Navýšení kapacity předškolního vzdělávání 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500 401 - Počet uživatelů nové nebo modernizované péče o děti za rok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323 000 - Snížení konečné spotřeby energie u podpořených subjektů</a:t>
            </a:r>
            <a:endParaRPr lang="cs-CZ" sz="1600" b="1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2FABD-BBE1-BC65-B652-ECE46450E922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551480" cy="9895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287C6F-C74B-0F39-337C-5E797357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  <p:pic>
        <p:nvPicPr>
          <p:cNvPr id="9" name="obrázek 2" descr="Kids couple - Free education icons">
            <a:extLst>
              <a:ext uri="{FF2B5EF4-FFF2-40B4-BE49-F238E27FC236}">
                <a16:creationId xmlns:a16="http://schemas.microsoft.com/office/drawing/2014/main" id="{3E6C98F3-69DF-0541-76C3-C48272856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4" y="2651138"/>
            <a:ext cx="610821" cy="61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13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95437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/>
                <a:latin typeface="DINPro Medium"/>
                <a:ea typeface="Times New Roman" panose="02020603050405020304" pitchFamily="18" charset="0"/>
              </a:rPr>
              <a:t>Program semináře</a:t>
            </a:r>
            <a:endParaRPr lang="cs-CZ" sz="24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2" y="1808225"/>
            <a:ext cx="7177135" cy="204804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6FED4F-5C48-F888-EB9A-8D568623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41338"/>
            <a:ext cx="610820" cy="690492"/>
          </a:xfrm>
          <a:prstGeom prst="rect">
            <a:avLst/>
          </a:prstGeom>
          <a:noFill/>
        </p:spPr>
      </p:pic>
      <p:pic>
        <p:nvPicPr>
          <p:cNvPr id="3074" name="Picture 2" descr="Školka? V pohodě🙂 - Modrý koník">
            <a:extLst>
              <a:ext uri="{FF2B5EF4-FFF2-40B4-BE49-F238E27FC236}">
                <a16:creationId xmlns:a16="http://schemas.microsoft.com/office/drawing/2014/main" id="{AACE0A1A-F2C2-A5B9-1454-0DBA39E4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2236624"/>
            <a:ext cx="404495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6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Indikátory</a:t>
            </a:r>
            <a:endParaRPr lang="cs-CZ" sz="2400" b="1" dirty="0">
              <a:solidFill>
                <a:srgbClr val="FFC000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1267074" y="2394717"/>
            <a:ext cx="7366960" cy="257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sz="16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Infrastruktura základních škol ve vazbě na odborné učebny a učebny neúplných škol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500 002 - Počet podpořených škol či vzdělávacích zařízení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509 021 - Kapacita nových učeben v podpořených vzdělávacích zařízeních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509 031 - Kapacita rekonstruovaných či modernizovaných učeben v podpořených vzdělávacích zařízeních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509 051 - Počet nových odborných učeben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509 041 - Počet modernizovaných odborných učeben 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500 501 - Počet uživatelů nových nebo modernizovaných vzdělávacích zařízení za rok 323 000 - Snížení konečné spotřeby energie u podpořených subjektů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2FABD-BBE1-BC65-B652-ECE46450E922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551480" cy="9895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287C6F-C74B-0F39-337C-5E7973574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86A1AF-976D-1904-02C2-86871F7C3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6" y="2504809"/>
            <a:ext cx="604304" cy="604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26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209075"/>
            <a:ext cx="4471472" cy="725349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5EEC3C"/>
                </a:solidFill>
                <a:effectLst/>
                <a:latin typeface="DINPro Medium"/>
                <a:ea typeface="Times New Roman" panose="02020603050405020304" pitchFamily="18" charset="0"/>
              </a:rPr>
              <a:t>DĚKUJI Vám za pozornost</a:t>
            </a:r>
            <a:endParaRPr lang="cs-CZ" sz="2400" b="1" dirty="0">
              <a:solidFill>
                <a:srgbClr val="5EEC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A326D-CCCA-DA92-8D4A-EF2E3E4AFEFB}"/>
              </a:ext>
            </a:extLst>
          </p:cNvPr>
          <p:cNvSpPr txBox="1">
            <a:spLocks/>
          </p:cNvSpPr>
          <p:nvPr/>
        </p:nvSpPr>
        <p:spPr>
          <a:xfrm>
            <a:off x="1212490" y="3946095"/>
            <a:ext cx="4471472" cy="725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Michal Heinrich</a:t>
            </a:r>
          </a:p>
          <a:p>
            <a:pPr algn="r"/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heinrich@maskrnovsko.cz</a:t>
            </a:r>
            <a:endParaRPr lang="cs-CZ" sz="1800" b="1" dirty="0">
              <a:solidFill>
                <a:srgbClr val="5EEC3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VZDĚLÁVÁNÍ</a:t>
            </a:r>
            <a:endParaRPr lang="en-US" sz="2400" dirty="0">
              <a:solidFill>
                <a:srgbClr val="FFC000"/>
              </a:solidFill>
              <a:latin typeface="DINPro Medium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7B5CEC1-165B-A083-B846-7EEEF74D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5" y="1485590"/>
            <a:ext cx="7750451" cy="3511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latin typeface="DINPro Medium"/>
              </a:rPr>
              <a:t>      </a:t>
            </a:r>
            <a:r>
              <a:rPr lang="cs-CZ" sz="26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IROP – VZDĚLÁVÁNÍ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Číslo výzvy MAS:		    	                             3.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Název výzvy:                MAS Rozvoj Krnovska – IROP – VZDĚLÁVÁNÍ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Druh výzvy:</a:t>
            </a:r>
            <a:r>
              <a:rPr lang="cs-CZ" sz="2300" dirty="0">
                <a:solidFill>
                  <a:schemeClr val="tx1"/>
                </a:solidFill>
                <a:latin typeface="DINPro Medium"/>
              </a:rPr>
              <a:t>				               	             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23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a čas vyhlášení výzvy:		                 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01.08. 2023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v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8:00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zahájení příjmu projektových záměrů:           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01.08. 2023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v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8:00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a čas ukončení příjmu </a:t>
            </a:r>
            <a:r>
              <a:rPr lang="cs-CZ" sz="2300" dirty="0" err="1">
                <a:solidFill>
                  <a:schemeClr val="bg1">
                    <a:lumMod val="65000"/>
                  </a:schemeClr>
                </a:solidFill>
                <a:latin typeface="DINPro Medium"/>
              </a:rPr>
              <a:t>proj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. záměrů:    	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02.10. 2023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v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8:00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ukončení realizace projektu: 		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30.06. 2025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39F8F7-D9C1-855D-C764-E525677E0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41338"/>
            <a:ext cx="610820" cy="690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48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59" y="1270420"/>
            <a:ext cx="7024430" cy="3512216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9B79976-C54A-B3D2-C24F-3E831D7EEC3C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EE3263"/>
              </a:solidFill>
              <a:latin typeface="DINPro Medium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AE72DE6-15FD-4058-CA85-CAC79015552A}"/>
              </a:ext>
            </a:extLst>
          </p:cNvPr>
          <p:cNvSpPr txBox="1">
            <a:spLocks/>
          </p:cNvSpPr>
          <p:nvPr/>
        </p:nvSpPr>
        <p:spPr>
          <a:xfrm>
            <a:off x="448965" y="1429800"/>
            <a:ext cx="8542329" cy="3352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Podpora: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350 000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15 263 158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http://www.maskrnovsko.cz/</a:t>
            </a:r>
          </a:p>
        </p:txBody>
      </p:sp>
      <p:pic>
        <p:nvPicPr>
          <p:cNvPr id="1026" name="Picture 2" descr="Co dělat, abyste měli v roce 2021 více peněz">
            <a:extLst>
              <a:ext uri="{FF2B5EF4-FFF2-40B4-BE49-F238E27FC236}">
                <a16:creationId xmlns:a16="http://schemas.microsoft.com/office/drawing/2014/main" id="{FE9A2555-3D7C-72B3-E71A-062AAAAD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3771433"/>
            <a:ext cx="2434130" cy="127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54D197-0A73-D0CB-9A7E-61676DCC3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41338"/>
            <a:ext cx="610820" cy="690492"/>
          </a:xfrm>
          <a:prstGeom prst="rect">
            <a:avLst/>
          </a:prstGeom>
          <a:noFill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94A2D56-EDDC-ED93-5A20-A2244AB8FF08}"/>
              </a:ext>
            </a:extLst>
          </p:cNvPr>
          <p:cNvSpPr txBox="1">
            <a:spLocks/>
          </p:cNvSpPr>
          <p:nvPr/>
        </p:nvSpPr>
        <p:spPr>
          <a:xfrm>
            <a:off x="447459" y="61831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VZDĚLÁVÁNÍ</a:t>
            </a:r>
            <a:endParaRPr lang="en-US" sz="2400" dirty="0">
              <a:solidFill>
                <a:srgbClr val="FFC000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9539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	</a:t>
            </a:r>
            <a:endParaRPr lang="en-US" sz="2400" dirty="0">
              <a:solidFill>
                <a:srgbClr val="FFCA21"/>
              </a:solidFill>
              <a:latin typeface="DINPro Medium"/>
            </a:endParaRPr>
          </a:p>
        </p:txBody>
      </p:sp>
      <p:pic>
        <p:nvPicPr>
          <p:cNvPr id="9" name="obrázek 2" descr="Kids couple - Free education icons">
            <a:extLst>
              <a:ext uri="{FF2B5EF4-FFF2-40B4-BE49-F238E27FC236}">
                <a16:creationId xmlns:a16="http://schemas.microsoft.com/office/drawing/2014/main" id="{7BDD7863-E993-0411-10BE-482EA6627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9" y="1435526"/>
            <a:ext cx="610821" cy="61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BB9B009-E2BC-73F3-9D59-7C2F0C16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41338"/>
            <a:ext cx="610820" cy="690492"/>
          </a:xfrm>
          <a:prstGeom prst="rect">
            <a:avLst/>
          </a:prstGeom>
          <a:noFill/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AC2804C-01F1-21D9-5C90-9313BE4ABE78}"/>
              </a:ext>
            </a:extLst>
          </p:cNvPr>
          <p:cNvSpPr txBox="1">
            <a:spLocks/>
          </p:cNvSpPr>
          <p:nvPr/>
        </p:nvSpPr>
        <p:spPr>
          <a:xfrm>
            <a:off x="1365195" y="1223654"/>
            <a:ext cx="7329840" cy="195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2E29812-F45C-5161-C269-EF5778626D8C}"/>
              </a:ext>
            </a:extLst>
          </p:cNvPr>
          <p:cNvSpPr txBox="1"/>
          <p:nvPr/>
        </p:nvSpPr>
        <p:spPr>
          <a:xfrm>
            <a:off x="926321" y="1362501"/>
            <a:ext cx="7940660" cy="1917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sz="20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Infrastruktura mateřských škol a zařízení péče o děti typu dětské skupiny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navýšení kapacit v mateřské škole v území působnosti MAS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zvyšování kvality podmínek v MŠ pro poskytování vzdělávání, včetně vzdělávání  dětí se speciálními vzdělávacími potřebami, s ohledem na zajištění hygienických požadavků v MŠ, kde jsou nedostatky identifikovány krajskou hygienickou stanicí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navyšování kapacit a vznik nových zařízení péče o děti typu dětské skupiny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3BF24A33-D123-9593-B14A-14F711521C88}"/>
              </a:ext>
            </a:extLst>
          </p:cNvPr>
          <p:cNvGraphicFramePr/>
          <p:nvPr/>
        </p:nvGraphicFramePr>
        <p:xfrm>
          <a:off x="3030669" y="3612674"/>
          <a:ext cx="5681246" cy="136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Obrázek 28">
            <a:extLst>
              <a:ext uri="{FF2B5EF4-FFF2-40B4-BE49-F238E27FC236}">
                <a16:creationId xmlns:a16="http://schemas.microsoft.com/office/drawing/2014/main" id="{A0FB0BBB-E466-6434-8E3C-8097516AAC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42" y="3418411"/>
            <a:ext cx="5089878" cy="146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7F8116AD-EA28-8CBF-DF8B-47A040092424}"/>
              </a:ext>
            </a:extLst>
          </p:cNvPr>
          <p:cNvSpPr txBox="1">
            <a:spLocks/>
          </p:cNvSpPr>
          <p:nvPr/>
        </p:nvSpPr>
        <p:spPr>
          <a:xfrm>
            <a:off x="448965" y="112011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Podporované aktivity</a:t>
            </a:r>
            <a:endParaRPr lang="en-US" sz="2400" dirty="0">
              <a:solidFill>
                <a:srgbClr val="FFC000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171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82B8CAE-2881-D10D-7B5B-8322AFD1E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0" y="1502815"/>
            <a:ext cx="610820" cy="610820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6BB9B009-E2BC-73F3-9D59-7C2F0C16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AC2804C-01F1-21D9-5C90-9313BE4ABE78}"/>
              </a:ext>
            </a:extLst>
          </p:cNvPr>
          <p:cNvSpPr txBox="1">
            <a:spLocks/>
          </p:cNvSpPr>
          <p:nvPr/>
        </p:nvSpPr>
        <p:spPr>
          <a:xfrm>
            <a:off x="1365195" y="1223654"/>
            <a:ext cx="7329840" cy="195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2E29812-F45C-5161-C269-EF5778626D8C}"/>
              </a:ext>
            </a:extLst>
          </p:cNvPr>
          <p:cNvSpPr txBox="1"/>
          <p:nvPr/>
        </p:nvSpPr>
        <p:spPr>
          <a:xfrm>
            <a:off x="943080" y="1350110"/>
            <a:ext cx="7940660" cy="2219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cs-CZ" sz="20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Infrastruktura základních škol ve vazbě na odborné učebny a učebny neúplných škol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vybudování, modernizace a vybavení odborných učeben ZŠ ve vazbě na přírodní vědy, polytechnické vzdělávání, cizí jazyky, práci s digitálními technologiemi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vnitřní konektivita škol 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školní družiny a školní kluby 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učebny neúplných škol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88FFA5-0972-4994-4848-04DADC8E3060}"/>
              </a:ext>
            </a:extLst>
          </p:cNvPr>
          <p:cNvGraphicFramePr/>
          <p:nvPr/>
        </p:nvGraphicFramePr>
        <p:xfrm>
          <a:off x="6673870" y="2854257"/>
          <a:ext cx="2115518" cy="213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2C70FDCC-F9F5-064D-6407-969FD0B75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965" y="89881"/>
            <a:ext cx="82454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Podporované aktivity</a:t>
            </a:r>
            <a:endParaRPr lang="en-US" sz="2400" dirty="0">
              <a:solidFill>
                <a:srgbClr val="FFC000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380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Cílové skupiny</a:t>
            </a:r>
            <a:endParaRPr lang="cs-CZ" sz="2400" b="1" dirty="0">
              <a:solidFill>
                <a:srgbClr val="FFC000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1051200" y="2034247"/>
            <a:ext cx="798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děti od 2 let v předškolním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vzdělávánÍ</a:t>
            </a:r>
            <a:endParaRPr lang="cs-CZ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rodiče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osoby se speciálními vzdělávacími potřebami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pedagogičtí pracovníci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pracovníci a dobrovolní pracovníci organizací působících v oblasti vzdělávání nebo asistenčních služeb a v oblasti neformálního a zájmového vzdělávání dětí a mládeže           </a:t>
            </a:r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národnostní skupiny (zejména Romové)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uprchlíci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migranti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2FABD-BBE1-BC65-B652-ECE46450E922}"/>
              </a:ext>
            </a:extLst>
          </p:cNvPr>
          <p:cNvSpPr txBox="1">
            <a:spLocks/>
          </p:cNvSpPr>
          <p:nvPr/>
        </p:nvSpPr>
        <p:spPr>
          <a:xfrm>
            <a:off x="296260" y="1220029"/>
            <a:ext cx="8551480" cy="7635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8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Obyvatelé a subjekty působící na území působnosti MAS se schválenou strategií CLLD a návštěvníci území působnosti MAS se schválenou strategií CLLD: 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A0EEF8-B52C-63F5-6542-E073C215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  <p:pic>
        <p:nvPicPr>
          <p:cNvPr id="4" name="obrázek 2" descr="Kids couple - Free education icons">
            <a:extLst>
              <a:ext uri="{FF2B5EF4-FFF2-40B4-BE49-F238E27FC236}">
                <a16:creationId xmlns:a16="http://schemas.microsoft.com/office/drawing/2014/main" id="{15FF2863-5A4A-FA2C-A7A0-1A12B787D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1" y="2079534"/>
            <a:ext cx="610821" cy="61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77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FFC000"/>
                </a:solidFill>
                <a:latin typeface="DINPro Medium"/>
              </a:rPr>
              <a:t>Cílové skupiny</a:t>
            </a:r>
            <a:endParaRPr lang="cs-CZ" sz="2400" b="1" dirty="0">
              <a:solidFill>
                <a:srgbClr val="FFC000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1005555" y="1971592"/>
            <a:ext cx="798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rodiče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žáci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osoby se speciálními vzdělávacími potřebami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pedagogičtí pracovníci, nepedagogičtí pracovníci ZŠ, SŠ a SŠ/VOŠ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pracovníci a dobrovolní pracovníci organizací působících v oblasti vzdělávání nebo asistenčních služeb a v oblasti neformálního a zájmového vzdělávání dětí a mládeže </a:t>
            </a:r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národnostní skupiny (zejména Romové)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uprchlíci </a:t>
            </a:r>
          </a:p>
          <a:p>
            <a:r>
              <a:rPr lang="pl-PL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migranti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2FABD-BBE1-BC65-B652-ECE46450E922}"/>
              </a:ext>
            </a:extLst>
          </p:cNvPr>
          <p:cNvSpPr txBox="1">
            <a:spLocks/>
          </p:cNvSpPr>
          <p:nvPr/>
        </p:nvSpPr>
        <p:spPr>
          <a:xfrm>
            <a:off x="309275" y="1278947"/>
            <a:ext cx="8551480" cy="7635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8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Obyvatelé a subjekty působící na území působnosti MAS se schválenou strategií CLLD a návštěvníci území působnosti MAS se schválenou strategií CLLD: 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A0EEF8-B52C-63F5-6542-E073C215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02235" cy="680787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90A493-7009-F6CB-0B43-AAB105156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9" y="2104729"/>
            <a:ext cx="604304" cy="604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67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375" y="989742"/>
            <a:ext cx="6566315" cy="408352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kraje, obce, dobrovolné svazky obcí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organizace zřizované nebo zakládané kraji (obcemi)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nestátní neziskové organizace, které minimálně 2 roky bezprostředně před podáním žádosti nepřetržitě působí v oblasti vzdělávání nebo asistenčních služeb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církve, církevní organizace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organizační složky státu a jejich příspěvkové organizace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školské právnické osoby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cs-CZ" sz="7200" kern="100" dirty="0">
                <a:solidFill>
                  <a:schemeClr val="bg1">
                    <a:lumMod val="7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ostatní právnické osoby, vykonávající činnost škol a školských zařízení, zapsané v Rejstříku škol a školských zařízení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cs-CZ" sz="6400" kern="100" dirty="0">
                <a:solidFill>
                  <a:srgbClr val="FFCA2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Veškeré aktivity (</a:t>
            </a:r>
            <a:r>
              <a:rPr lang="cs-CZ" sz="6400" kern="100" dirty="0" err="1">
                <a:solidFill>
                  <a:srgbClr val="FFCA2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podaktivity</a:t>
            </a:r>
            <a:r>
              <a:rPr lang="cs-CZ" sz="6400" kern="100" dirty="0">
                <a:solidFill>
                  <a:srgbClr val="FFCA2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) projektu musí být realizovány v souladu s cíli a zásadami udržitelného rozvoje a zásadou „DNSH“</a:t>
            </a:r>
            <a:endParaRPr lang="cs-CZ" sz="1800" kern="100" dirty="0">
              <a:solidFill>
                <a:srgbClr val="FFCA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125833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 	  </a:t>
            </a:r>
            <a:r>
              <a:rPr lang="cs-CZ" sz="2400" b="1" dirty="0">
                <a:solidFill>
                  <a:srgbClr val="FFC000"/>
                </a:solidFill>
              </a:rPr>
              <a:t>O</a:t>
            </a:r>
            <a:r>
              <a:rPr lang="cs-CZ" sz="2400" b="1" dirty="0">
                <a:solidFill>
                  <a:srgbClr val="FFCA21"/>
                </a:solidFill>
                <a:latin typeface="DINPro Medium"/>
              </a:rPr>
              <a:t>právnění žadatelé</a:t>
            </a:r>
            <a:endParaRPr lang="cs-CZ" sz="2400" b="1" dirty="0">
              <a:solidFill>
                <a:srgbClr val="FFCA21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C42DC8-11DC-DCCC-093C-5B97C91B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3751"/>
            <a:ext cx="610820" cy="69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99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Předvádění na obrazovce (16:9)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DINPro Medium</vt:lpstr>
      <vt:lpstr>Symbol</vt:lpstr>
      <vt:lpstr>Times New Roman</vt:lpstr>
      <vt:lpstr>Office Theme</vt:lpstr>
      <vt:lpstr>INTEGROVANÝ REGIONÁLNÍ OPERAČNÍ PROGRAM 2021-2027</vt:lpstr>
      <vt:lpstr>Program semináře</vt:lpstr>
      <vt:lpstr>Prezentace aplikace PowerPoint</vt:lpstr>
      <vt:lpstr>Prezentace aplikace PowerPoint</vt:lpstr>
      <vt:lpstr> </vt:lpstr>
      <vt:lpstr> Podporované aktivity</vt:lpstr>
      <vt:lpstr>Cílové skupiny</vt:lpstr>
      <vt:lpstr>Cílové skupiny</vt:lpstr>
      <vt:lpstr>Prezentace aplikace PowerPoint</vt:lpstr>
      <vt:lpstr>Závazné dokumenty</vt:lpstr>
      <vt:lpstr>Závazné dokumenty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Indikátory</vt:lpstr>
      <vt:lpstr>Indikátory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2023-09-13T11:24:32Z</dcterms:modified>
</cp:coreProperties>
</file>