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sldIdLst>
    <p:sldId id="256" r:id="rId2"/>
    <p:sldId id="269" r:id="rId3"/>
    <p:sldId id="270" r:id="rId4"/>
    <p:sldId id="257" r:id="rId5"/>
    <p:sldId id="258" r:id="rId6"/>
    <p:sldId id="261" r:id="rId7"/>
    <p:sldId id="271" r:id="rId8"/>
    <p:sldId id="272" r:id="rId9"/>
    <p:sldId id="273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3" r:id="rId18"/>
    <p:sldId id="282" r:id="rId19"/>
  </p:sldIdLst>
  <p:sldSz cx="9144000" cy="5143500" type="screen16x9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263"/>
    <a:srgbClr val="E83873"/>
    <a:srgbClr val="09B743"/>
    <a:srgbClr val="0AC849"/>
    <a:srgbClr val="08A83D"/>
    <a:srgbClr val="00C85A"/>
    <a:srgbClr val="00CC5C"/>
    <a:srgbClr val="FFCA21"/>
    <a:srgbClr val="5EEC3C"/>
    <a:srgbClr val="FFA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32" autoAdjust="0"/>
  </p:normalViewPr>
  <p:slideViewPr>
    <p:cSldViewPr>
      <p:cViewPr varScale="1">
        <p:scale>
          <a:sx n="106" d="100"/>
          <a:sy n="106" d="100"/>
        </p:scale>
        <p:origin x="778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1655520"/>
            <a:ext cx="8246070" cy="198516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3793390"/>
            <a:ext cx="8246070" cy="91623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5EEC3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4" y="2769394"/>
            <a:ext cx="1463675" cy="39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"/>
            <a:ext cx="7940659" cy="104470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350110"/>
            <a:ext cx="7940660" cy="3512216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6413610" cy="916229"/>
          </a:xfrm>
          <a:noFill/>
        </p:spPr>
        <p:txBody>
          <a:bodyPr>
            <a:normAutofit/>
          </a:bodyPr>
          <a:lstStyle>
            <a:lvl1pPr algn="l">
              <a:defRPr sz="36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197405"/>
            <a:ext cx="6413610" cy="3511061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916229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7" y="1641239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7" y="211363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41239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1363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krnovsko.cz/wp-content/uploads/2023/04/Interni-postupy-smernice-IROP-2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krnovsko.cz/wp-content/uploads/2023/04/Interni-postupy-smernice-IROP-2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krnovsko.cz/wp-content/uploads/2023/04/Interni-postupy-smernice-IROP-2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krnovsko.cz/wp-content/uploads/2023/04/Interni-postupy-smernice-IROP-2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krnovsko.cz/wp-content/uploads/2023/04/Interni-postupy-smernice-IROP-2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rop.mmr.cz/getmedia/27c50e3b-611b-480e-a1aa-f510a7096c22/Specificka-pravidla-vyzvy-c-49-SOCIALNI-SLUZBY_CLLD.pdf.aspx?ext=.pdf" TargetMode="External"/><Relationship Id="rId2" Type="http://schemas.openxmlformats.org/officeDocument/2006/relationships/hyperlink" Target="https://irop.mmr.cz/getmedia/05dbdf14-b286-4ad4-9f73-094e3a26e079/Obecna-pravidla-2021-2027_verze-2.pdf.aspx?ext=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maskrnovsko.cz/wp-content/uploads/2023/04/Interni-postupy-smernice-IROP-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50" y="433880"/>
            <a:ext cx="4471472" cy="1756107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rgbClr val="5EEC3C"/>
                </a:solidFill>
                <a:effectLst/>
                <a:latin typeface="DINPro Medium"/>
                <a:ea typeface="Times New Roman" panose="02020603050405020304" pitchFamily="18" charset="0"/>
              </a:rPr>
              <a:t>INTEGROVANÝ REGIONÁLNÍ OPERAČNÍ PROGRAM 2021-2027</a:t>
            </a:r>
            <a:endParaRPr lang="cs-CZ" sz="2400" b="1" dirty="0">
              <a:solidFill>
                <a:srgbClr val="5EEC3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Obrázek 4" descr="Publicita DF | EUREGIO EGRENSIS">
            <a:extLst>
              <a:ext uri="{FF2B5EF4-FFF2-40B4-BE49-F238E27FC236}">
                <a16:creationId xmlns:a16="http://schemas.microsoft.com/office/drawing/2014/main" id="{11D750D5-15CE-9103-3F60-DFD5273BE1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12" y="4582563"/>
            <a:ext cx="1335885" cy="385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A26EA46-ACF4-C309-95D0-33EC665A0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63" y="4589815"/>
            <a:ext cx="1526947" cy="35262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ek 3" descr="Ministerstvo pro místní rozvoj ČR - Logo MMR">
            <a:extLst>
              <a:ext uri="{FF2B5EF4-FFF2-40B4-BE49-F238E27FC236}">
                <a16:creationId xmlns:a16="http://schemas.microsoft.com/office/drawing/2014/main" id="{E056375F-9B56-A4D3-E372-AC36C6B48E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12" b="89412" l="3046" r="89848">
                        <a14:foregroundMark x1="7107" y1="31765" x2="7107" y2="31765"/>
                        <a14:foregroundMark x1="3046" y1="42353" x2="3046" y2="42353"/>
                        <a14:foregroundMark x1="3807" y1="76471" x2="3807" y2="76471"/>
                        <a14:backgroundMark x1="17766" y1="48235" x2="17766" y2="48235"/>
                        <a14:backgroundMark x1="13452" y1="48235" x2="13452" y2="48235"/>
                        <a14:backgroundMark x1="16244" y1="48235" x2="16244" y2="48235"/>
                        <a14:backgroundMark x1="16497" y1="56471" x2="16497" y2="56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911" y="4600378"/>
            <a:ext cx="1985165" cy="42772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9AE62FA-7073-F164-233B-832CEB537492}"/>
              </a:ext>
            </a:extLst>
          </p:cNvPr>
          <p:cNvSpPr txBox="1"/>
          <p:nvPr/>
        </p:nvSpPr>
        <p:spPr>
          <a:xfrm>
            <a:off x="2975245" y="4526944"/>
            <a:ext cx="992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latin typeface="DINPro Medium"/>
              </a:rPr>
              <a:t>MINISTERSTVO</a:t>
            </a:r>
          </a:p>
          <a:p>
            <a:r>
              <a:rPr lang="cs-CZ" sz="1000" b="1" dirty="0">
                <a:latin typeface="DINPro Medium"/>
              </a:rPr>
              <a:t>PRO MÍSTNÍ</a:t>
            </a:r>
          </a:p>
          <a:p>
            <a:r>
              <a:rPr lang="cs-CZ" sz="1000" b="1" dirty="0">
                <a:latin typeface="DINPro Medium"/>
              </a:rPr>
              <a:t>ROZVOJ</a:t>
            </a:r>
          </a:p>
          <a:p>
            <a:endParaRPr lang="cs-CZ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59447A0-8FDE-F29C-2D71-FCA9A52CE613}"/>
              </a:ext>
            </a:extLst>
          </p:cNvPr>
          <p:cNvSpPr txBox="1">
            <a:spLocks/>
          </p:cNvSpPr>
          <p:nvPr/>
        </p:nvSpPr>
        <p:spPr>
          <a:xfrm>
            <a:off x="143555" y="1960930"/>
            <a:ext cx="4877410" cy="1756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1400" dirty="0">
                <a:solidFill>
                  <a:srgbClr val="5EEC3C"/>
                </a:solidFill>
                <a:latin typeface="DINPro Medium"/>
                <a:ea typeface="Times New Roman" panose="02020603050405020304" pitchFamily="18" charset="0"/>
              </a:rPr>
              <a:t>SEMINÁŘ PRO ŽADATELE</a:t>
            </a:r>
          </a:p>
          <a:p>
            <a:pPr algn="ctr"/>
            <a:endParaRPr lang="cs-CZ" sz="1800" dirty="0">
              <a:solidFill>
                <a:srgbClr val="5EEC3C"/>
              </a:solidFill>
              <a:latin typeface="DINPro Medium"/>
              <a:ea typeface="Times New Roman" panose="02020603050405020304" pitchFamily="18" charset="0"/>
            </a:endParaRPr>
          </a:p>
          <a:p>
            <a:pPr algn="ctr"/>
            <a:r>
              <a:rPr lang="cs-CZ" sz="1800" dirty="0">
                <a:solidFill>
                  <a:srgbClr val="5EEC3C"/>
                </a:solidFill>
                <a:latin typeface="DINPro Medium"/>
                <a:ea typeface="Times New Roman" panose="02020603050405020304" pitchFamily="18" charset="0"/>
              </a:rPr>
              <a:t>1.Výzva</a:t>
            </a:r>
          </a:p>
          <a:p>
            <a:pPr algn="ctr"/>
            <a:r>
              <a:rPr lang="cs-CZ" sz="1800" b="1" dirty="0">
                <a:solidFill>
                  <a:srgbClr val="5EEC3C"/>
                </a:solidFill>
                <a:latin typeface="DINPro Medium"/>
                <a:ea typeface="Times New Roman" panose="02020603050405020304" pitchFamily="18" charset="0"/>
              </a:rPr>
              <a:t>MAS Rozvoj Krnovska – IROP – </a:t>
            </a:r>
            <a:r>
              <a:rPr lang="cs-CZ" sz="1800" b="1" dirty="0">
                <a:solidFill>
                  <a:srgbClr val="EE3263"/>
                </a:solidFill>
                <a:latin typeface="DINPro Medium"/>
                <a:ea typeface="Times New Roman" panose="02020603050405020304" pitchFamily="18" charset="0"/>
              </a:rPr>
              <a:t>SOCÍÁLNÍ SLUŽBY</a:t>
            </a:r>
            <a:endParaRPr lang="cs-CZ" sz="2400" b="1" dirty="0">
              <a:solidFill>
                <a:srgbClr val="EE326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555D24D-FEE4-DDDA-26AA-03EBBD65AF4C}"/>
              </a:ext>
            </a:extLst>
          </p:cNvPr>
          <p:cNvSpPr txBox="1">
            <a:spLocks/>
          </p:cNvSpPr>
          <p:nvPr/>
        </p:nvSpPr>
        <p:spPr>
          <a:xfrm>
            <a:off x="4519922" y="3932212"/>
            <a:ext cx="2096225" cy="5947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1400" dirty="0">
                <a:solidFill>
                  <a:srgbClr val="5EEC3C"/>
                </a:solidFill>
                <a:latin typeface="DINPro Medium"/>
                <a:ea typeface="Times New Roman" panose="02020603050405020304" pitchFamily="18" charset="0"/>
              </a:rPr>
              <a:t>8.9. 2023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973A1-12D6-2BB8-C636-51F1EAB62BDC}"/>
              </a:ext>
            </a:extLst>
          </p:cNvPr>
          <p:cNvSpPr txBox="1">
            <a:spLocks/>
          </p:cNvSpPr>
          <p:nvPr/>
        </p:nvSpPr>
        <p:spPr>
          <a:xfrm>
            <a:off x="296260" y="35527"/>
            <a:ext cx="8093363" cy="9162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latin typeface="DINPro Medium"/>
              </a:rPr>
              <a:t>	</a:t>
            </a:r>
            <a:endParaRPr lang="cs-CZ" sz="2400" b="1" dirty="0">
              <a:effectLst/>
              <a:latin typeface="DINPro Medium"/>
              <a:ea typeface="Times New Roman" panose="02020603050405020304" pitchFamily="18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2F93D5B8-C644-C3D4-A740-CC8544EA2548}"/>
              </a:ext>
            </a:extLst>
          </p:cNvPr>
          <p:cNvSpPr txBox="1">
            <a:spLocks/>
          </p:cNvSpPr>
          <p:nvPr/>
        </p:nvSpPr>
        <p:spPr>
          <a:xfrm>
            <a:off x="448965" y="95437"/>
            <a:ext cx="8246070" cy="916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/>
              <a:t>	</a:t>
            </a:r>
            <a:r>
              <a:rPr lang="cs-CZ" sz="2400" b="1" dirty="0">
                <a:solidFill>
                  <a:srgbClr val="EE3263"/>
                </a:solidFill>
                <a:latin typeface="DINPro Medium"/>
              </a:rPr>
              <a:t>Způsob podání žádosti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AB4A8F4-B586-C0F2-E716-17D79BE6C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79" y="215110"/>
            <a:ext cx="598782" cy="676885"/>
          </a:xfrm>
          <a:prstGeom prst="rect">
            <a:avLst/>
          </a:prstGeom>
          <a:noFill/>
        </p:spPr>
      </p:pic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75FA7CA7-4D1B-51EC-DF49-EF5E7A95C8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79" y="1197405"/>
            <a:ext cx="6491705" cy="2986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76935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973A1-12D6-2BB8-C636-51F1EAB62BDC}"/>
              </a:ext>
            </a:extLst>
          </p:cNvPr>
          <p:cNvSpPr txBox="1">
            <a:spLocks/>
          </p:cNvSpPr>
          <p:nvPr/>
        </p:nvSpPr>
        <p:spPr>
          <a:xfrm>
            <a:off x="296260" y="35527"/>
            <a:ext cx="8093363" cy="9162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latin typeface="DINPro Medium"/>
              </a:rPr>
              <a:t>	</a:t>
            </a:r>
            <a:endParaRPr lang="cs-CZ" sz="2400" b="1" dirty="0">
              <a:effectLst/>
              <a:latin typeface="DINPro Medium"/>
              <a:ea typeface="Times New Roman" panose="02020603050405020304" pitchFamily="18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2F93D5B8-C644-C3D4-A740-CC8544EA2548}"/>
              </a:ext>
            </a:extLst>
          </p:cNvPr>
          <p:cNvSpPr txBox="1">
            <a:spLocks/>
          </p:cNvSpPr>
          <p:nvPr/>
        </p:nvSpPr>
        <p:spPr>
          <a:xfrm>
            <a:off x="448965" y="95437"/>
            <a:ext cx="8246070" cy="916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/>
              <a:t>	</a:t>
            </a:r>
            <a:r>
              <a:rPr lang="cs-CZ" sz="2400" b="1" dirty="0">
                <a:solidFill>
                  <a:srgbClr val="EE3263"/>
                </a:solidFill>
                <a:latin typeface="DINPro Medium"/>
              </a:rPr>
              <a:t>Přílohy výzvy MAS Rozvoj Krnovska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AB4A8F4-B586-C0F2-E716-17D79BE6C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79" y="215110"/>
            <a:ext cx="598782" cy="676885"/>
          </a:xfrm>
          <a:prstGeom prst="rect">
            <a:avLst/>
          </a:prstGeom>
          <a:noFill/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6003AC3-47C7-41C1-3F6E-ED97A9169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75" y="1416840"/>
            <a:ext cx="6413500" cy="351155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000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Š</a:t>
            </a:r>
            <a:r>
              <a:rPr lang="cs-CZ" sz="20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ablona projektového záměru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Kritéria administrativní kontroly</a:t>
            </a:r>
            <a:r>
              <a:rPr lang="cs-CZ" sz="20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Kritéria pro věcné hodnocení</a:t>
            </a:r>
            <a:endParaRPr lang="cs-CZ" sz="2000" b="0" i="0" u="none" strike="noStrike" baseline="0" dirty="0">
              <a:solidFill>
                <a:schemeClr val="bg1">
                  <a:lumMod val="65000"/>
                </a:schemeClr>
              </a:solidFill>
              <a:latin typeface="DINPro Medium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000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Interní postupy MAS</a:t>
            </a:r>
            <a:endParaRPr lang="cs-CZ" sz="2000" b="0" i="0" u="none" strike="noStrike" baseline="0" dirty="0">
              <a:solidFill>
                <a:schemeClr val="bg1">
                  <a:lumMod val="65000"/>
                </a:schemeClr>
              </a:solidFill>
              <a:latin typeface="DINPro Medium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000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Podporované sociální služby z IROP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Souhlasné stanovisko subjektu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Odkaz na Obecná a specifická pravidla</a:t>
            </a:r>
            <a:endParaRPr lang="cs-CZ" sz="2000" b="0" i="0" u="none" strike="noStrike" baseline="0" dirty="0">
              <a:solidFill>
                <a:schemeClr val="bg1">
                  <a:lumMod val="65000"/>
                </a:schemeClr>
              </a:solidFill>
              <a:latin typeface="DINPro Medium"/>
            </a:endParaRPr>
          </a:p>
          <a:p>
            <a:pPr marL="457200" indent="-457200">
              <a:buFont typeface="+mj-lt"/>
              <a:buAutoNum type="arabicPeriod"/>
            </a:pPr>
            <a:endParaRPr lang="cs-CZ" sz="2000" b="0" i="0" u="none" strike="noStrike" baseline="0" dirty="0">
              <a:solidFill>
                <a:schemeClr val="bg1">
                  <a:lumMod val="65000"/>
                </a:schemeClr>
              </a:solidFill>
              <a:latin typeface="DINPro Medium"/>
            </a:endParaRPr>
          </a:p>
          <a:p>
            <a:pPr marL="0" indent="0" algn="just">
              <a:buNone/>
            </a:pPr>
            <a:endParaRPr lang="en-US" sz="2000" dirty="0"/>
          </a:p>
          <a:p>
            <a:pPr marL="0" indent="0">
              <a:buNone/>
            </a:pPr>
            <a:endParaRPr lang="cs-CZ" sz="1800" dirty="0">
              <a:solidFill>
                <a:srgbClr val="1C222F"/>
              </a:solidFill>
              <a:effectLst/>
              <a:latin typeface="DINPro Medium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rgbClr val="1C222F"/>
              </a:solidFill>
              <a:latin typeface="DINPro Medium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725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973A1-12D6-2BB8-C636-51F1EAB62BDC}"/>
              </a:ext>
            </a:extLst>
          </p:cNvPr>
          <p:cNvSpPr txBox="1">
            <a:spLocks/>
          </p:cNvSpPr>
          <p:nvPr/>
        </p:nvSpPr>
        <p:spPr>
          <a:xfrm>
            <a:off x="296260" y="35527"/>
            <a:ext cx="8093363" cy="9162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latin typeface="DINPro Medium"/>
              </a:rPr>
              <a:t>	</a:t>
            </a:r>
            <a:endParaRPr lang="cs-CZ" sz="2400" b="1" dirty="0">
              <a:effectLst/>
              <a:latin typeface="DINPro Medium"/>
              <a:ea typeface="Times New Roman" panose="02020603050405020304" pitchFamily="18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2F93D5B8-C644-C3D4-A740-CC8544EA2548}"/>
              </a:ext>
            </a:extLst>
          </p:cNvPr>
          <p:cNvSpPr txBox="1">
            <a:spLocks/>
          </p:cNvSpPr>
          <p:nvPr/>
        </p:nvSpPr>
        <p:spPr>
          <a:xfrm>
            <a:off x="448965" y="95437"/>
            <a:ext cx="8246070" cy="916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/>
              <a:t>	</a:t>
            </a:r>
            <a:r>
              <a:rPr lang="cs-CZ" sz="2400" b="1" dirty="0">
                <a:solidFill>
                  <a:srgbClr val="EE3263"/>
                </a:solidFill>
                <a:latin typeface="DINPro Medium"/>
              </a:rPr>
              <a:t>Interní postupy MAS Rozvoj Krnovska</a:t>
            </a:r>
          </a:p>
          <a:p>
            <a:r>
              <a:rPr lang="cs-CZ" sz="2400" b="1" dirty="0">
                <a:solidFill>
                  <a:srgbClr val="EE3263"/>
                </a:solidFill>
                <a:latin typeface="DINPro Medium"/>
              </a:rPr>
              <a:t>	</a:t>
            </a:r>
            <a:r>
              <a:rPr lang="cs-CZ" sz="1800" b="1" dirty="0">
                <a:solidFill>
                  <a:srgbClr val="EE3263"/>
                </a:solidFill>
                <a:latin typeface="DINPro Medium"/>
              </a:rPr>
              <a:t>- hodnocení a výběr projektových záměrů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AB4A8F4-B586-C0F2-E716-17D79BE6C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79" y="215110"/>
            <a:ext cx="598782" cy="676885"/>
          </a:xfrm>
          <a:prstGeom prst="rect">
            <a:avLst/>
          </a:prstGeom>
          <a:noFill/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6003AC3-47C7-41C1-3F6E-ED97A9169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197405"/>
            <a:ext cx="6718910" cy="35115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000" dirty="0">
                <a:latin typeface="DINPro Medium"/>
                <a:hlinkClick r:id="rId3"/>
              </a:rPr>
              <a:t>Interni-postupy-smernice-IROP-2.pdf (maskrnovsko.cz)</a:t>
            </a:r>
            <a:endParaRPr lang="cs-CZ" sz="2000" dirty="0">
              <a:latin typeface="DINPro Medium"/>
            </a:endParaRPr>
          </a:p>
          <a:p>
            <a:pPr marL="0" indent="0">
              <a:buNone/>
            </a:pPr>
            <a:endParaRPr lang="cs-CZ" sz="2000" dirty="0">
              <a:latin typeface="DINPro Medium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kern="100" dirty="0">
                <a:solidFill>
                  <a:schemeClr val="bg1">
                    <a:lumMod val="6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Výzva MAS Rozvoj Krnovska je kolová, hodnocení jednotlivých projektových záměrů probíhá po uplynutí termínu pro předkládání, který je uveden ve výzvě MAS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800" kern="100" dirty="0">
                <a:solidFill>
                  <a:schemeClr val="bg1">
                    <a:lumMod val="6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Ve výzvě MAS může být definováno, že pro jednoho žadatele je omezen počet podaných projektových záměrů na jeden. V případě, že je tato podmínka výzvou omezena a žadatel podá do jedné výzvy více záměrů, bude do administrativní kontroly a věcného hodnocení zařazen projektový záměr žadatele, který byl podán nejdříve, ostatní projektové záměry stejného žadatele budou vyřazeny.</a:t>
            </a:r>
          </a:p>
          <a:p>
            <a:pPr marL="0" indent="0" algn="just">
              <a:buNone/>
            </a:pPr>
            <a:endParaRPr lang="cs-CZ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cs-CZ" sz="2000" b="0" i="0" u="none" strike="noStrike" baseline="0" dirty="0">
              <a:solidFill>
                <a:schemeClr val="bg1">
                  <a:lumMod val="65000"/>
                </a:schemeClr>
              </a:solidFill>
              <a:latin typeface="DINPro Medium"/>
            </a:endParaRPr>
          </a:p>
          <a:p>
            <a:pPr marL="457200" indent="-457200">
              <a:buFont typeface="+mj-lt"/>
              <a:buAutoNum type="arabicPeriod"/>
            </a:pPr>
            <a:endParaRPr lang="cs-CZ" sz="2000" b="0" i="0" u="none" strike="noStrike" baseline="0" dirty="0">
              <a:solidFill>
                <a:schemeClr val="bg1">
                  <a:lumMod val="65000"/>
                </a:schemeClr>
              </a:solidFill>
              <a:latin typeface="DINPro Medium"/>
            </a:endParaRPr>
          </a:p>
          <a:p>
            <a:pPr marL="0" indent="0" algn="just">
              <a:buNone/>
            </a:pPr>
            <a:endParaRPr lang="en-US" sz="2000" dirty="0"/>
          </a:p>
          <a:p>
            <a:pPr marL="0" indent="0">
              <a:buNone/>
            </a:pPr>
            <a:endParaRPr lang="cs-CZ" sz="1800" dirty="0">
              <a:solidFill>
                <a:srgbClr val="1C222F"/>
              </a:solidFill>
              <a:effectLst/>
              <a:latin typeface="DINPro Medium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rgbClr val="1C222F"/>
              </a:solidFill>
              <a:latin typeface="DINPro Medium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852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973A1-12D6-2BB8-C636-51F1EAB62BDC}"/>
              </a:ext>
            </a:extLst>
          </p:cNvPr>
          <p:cNvSpPr txBox="1">
            <a:spLocks/>
          </p:cNvSpPr>
          <p:nvPr/>
        </p:nvSpPr>
        <p:spPr>
          <a:xfrm>
            <a:off x="296260" y="35527"/>
            <a:ext cx="8093363" cy="9162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latin typeface="DINPro Medium"/>
              </a:rPr>
              <a:t>	</a:t>
            </a:r>
            <a:endParaRPr lang="cs-CZ" sz="2400" b="1" dirty="0">
              <a:effectLst/>
              <a:latin typeface="DINPro Medium"/>
              <a:ea typeface="Times New Roman" panose="02020603050405020304" pitchFamily="18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2F93D5B8-C644-C3D4-A740-CC8544EA2548}"/>
              </a:ext>
            </a:extLst>
          </p:cNvPr>
          <p:cNvSpPr txBox="1">
            <a:spLocks/>
          </p:cNvSpPr>
          <p:nvPr/>
        </p:nvSpPr>
        <p:spPr>
          <a:xfrm>
            <a:off x="448965" y="95437"/>
            <a:ext cx="8246070" cy="916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/>
              <a:t>	</a:t>
            </a:r>
            <a:r>
              <a:rPr lang="cs-CZ" sz="2400" b="1" dirty="0">
                <a:solidFill>
                  <a:srgbClr val="EE3263"/>
                </a:solidFill>
                <a:latin typeface="DINPro Medium"/>
              </a:rPr>
              <a:t>Interní postupy MAS Rozvoj Krnovska</a:t>
            </a:r>
          </a:p>
          <a:p>
            <a:r>
              <a:rPr lang="cs-CZ" sz="2400" b="1" dirty="0">
                <a:solidFill>
                  <a:srgbClr val="EE3263"/>
                </a:solidFill>
                <a:latin typeface="DINPro Medium"/>
              </a:rPr>
              <a:t>	</a:t>
            </a:r>
            <a:r>
              <a:rPr lang="cs-CZ" sz="1800" b="1" dirty="0">
                <a:solidFill>
                  <a:srgbClr val="EE3263"/>
                </a:solidFill>
                <a:latin typeface="DINPro Medium"/>
              </a:rPr>
              <a:t>- hodnocení a výběr projektových záměrů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AB4A8F4-B586-C0F2-E716-17D79BE6C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79" y="215110"/>
            <a:ext cx="598782" cy="676885"/>
          </a:xfrm>
          <a:prstGeom prst="rect">
            <a:avLst/>
          </a:prstGeom>
          <a:noFill/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6003AC3-47C7-41C1-3F6E-ED97A9169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197405"/>
            <a:ext cx="6718910" cy="35115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200" dirty="0">
                <a:latin typeface="DINPro Medium"/>
                <a:hlinkClick r:id="rId3"/>
              </a:rPr>
              <a:t>Interni-postupy-smernice-IROP-2.pdf (maskrnovsko.cz)</a:t>
            </a:r>
            <a:endParaRPr lang="cs-CZ" sz="2200" dirty="0">
              <a:latin typeface="DINPro Medium"/>
            </a:endParaRPr>
          </a:p>
          <a:p>
            <a:pPr marL="0" indent="0">
              <a:buNone/>
            </a:pPr>
            <a:endParaRPr lang="cs-CZ" sz="2000" dirty="0">
              <a:latin typeface="DINPro Medium"/>
            </a:endParaRPr>
          </a:p>
          <a:p>
            <a:pPr marL="0" indent="0" algn="just">
              <a:lnSpc>
                <a:spcPct val="107000"/>
              </a:lnSpc>
              <a:buNone/>
            </a:pPr>
            <a:r>
              <a:rPr lang="cs-CZ" sz="2000" b="1" kern="100" dirty="0">
                <a:solidFill>
                  <a:schemeClr val="bg1">
                    <a:lumMod val="6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Administrativní kontrola </a:t>
            </a:r>
            <a:endParaRPr lang="cs-CZ" sz="2000" kern="100" dirty="0">
              <a:solidFill>
                <a:schemeClr val="bg1">
                  <a:lumMod val="65000"/>
                </a:schemeClr>
              </a:solidFill>
              <a:effectLst/>
              <a:latin typeface="DIN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cs-CZ" sz="2000" kern="100" dirty="0">
                <a:solidFill>
                  <a:schemeClr val="bg1">
                    <a:lumMod val="6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V rámci administrativní kontroly projektového záměru kontroluje manažer programového rámce IROP, zda žadatel vyplnil veškeré potřebné údaje v projektovém záměru, doložil všechny požadované přílohy a zda projektový záměr podepsala oprávněná osoba.</a:t>
            </a:r>
          </a:p>
          <a:p>
            <a:pPr marL="0" indent="0" algn="just">
              <a:lnSpc>
                <a:spcPct val="107000"/>
              </a:lnSpc>
              <a:buNone/>
            </a:pPr>
            <a:r>
              <a:rPr lang="cs-CZ" sz="2000" b="1" kern="100" dirty="0">
                <a:solidFill>
                  <a:schemeClr val="bg1">
                    <a:lumMod val="6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Věcné hodnocení </a:t>
            </a:r>
            <a:endParaRPr lang="cs-CZ" sz="2000" kern="100" dirty="0">
              <a:solidFill>
                <a:schemeClr val="bg1">
                  <a:lumMod val="65000"/>
                </a:schemeClr>
              </a:solidFill>
              <a:effectLst/>
              <a:latin typeface="DIN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cs-CZ" sz="2000" kern="100" dirty="0">
                <a:solidFill>
                  <a:schemeClr val="bg1">
                    <a:lumMod val="6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Do věcného hodnocení jsou předány kanceláří MAS projektové záměry, které byly do kanceláře MAS Rozvoj Krnovska doručeny na základě lhůt a podmínek uvedených v dané výzvě MAS a </a:t>
            </a:r>
            <a:r>
              <a:rPr lang="cs-CZ" sz="2000" b="1" kern="100" dirty="0">
                <a:solidFill>
                  <a:schemeClr val="bg1">
                    <a:lumMod val="6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prošly administrativní kontrolou</a:t>
            </a:r>
            <a:r>
              <a:rPr lang="cs-CZ" sz="2000" kern="100" dirty="0">
                <a:solidFill>
                  <a:schemeClr val="bg1">
                    <a:lumMod val="6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. Hodnocení projektových záměrů provádí Výběrová komise MAS Rozvoj Krnovska, jejíž kompetence jsou stanoveny ve Statutu a vycházejí z procesu standardizace MAS.</a:t>
            </a:r>
          </a:p>
          <a:p>
            <a:pPr marL="0" indent="0" algn="just">
              <a:buNone/>
            </a:pPr>
            <a:endParaRPr lang="cs-CZ" sz="2000" b="1" dirty="0">
              <a:solidFill>
                <a:schemeClr val="bg1">
                  <a:lumMod val="65000"/>
                </a:schemeClr>
              </a:solidFill>
              <a:latin typeface="DINPro Medium"/>
            </a:endParaRPr>
          </a:p>
          <a:p>
            <a:pPr marL="457200" indent="-457200">
              <a:buFont typeface="+mj-lt"/>
              <a:buAutoNum type="arabicPeriod"/>
            </a:pPr>
            <a:endParaRPr lang="cs-CZ" sz="2000" b="0" i="0" u="none" strike="noStrike" baseline="0" dirty="0">
              <a:solidFill>
                <a:schemeClr val="bg1">
                  <a:lumMod val="65000"/>
                </a:schemeClr>
              </a:solidFill>
              <a:latin typeface="DINPro Medium"/>
            </a:endParaRPr>
          </a:p>
          <a:p>
            <a:pPr marL="457200" indent="-457200">
              <a:buFont typeface="+mj-lt"/>
              <a:buAutoNum type="arabicPeriod"/>
            </a:pPr>
            <a:endParaRPr lang="cs-CZ" sz="2000" b="0" i="0" u="none" strike="noStrike" baseline="0" dirty="0">
              <a:solidFill>
                <a:schemeClr val="bg1">
                  <a:lumMod val="65000"/>
                </a:schemeClr>
              </a:solidFill>
              <a:latin typeface="DINPro Medium"/>
            </a:endParaRPr>
          </a:p>
          <a:p>
            <a:pPr marL="0" indent="0" algn="just">
              <a:buNone/>
            </a:pPr>
            <a:endParaRPr lang="en-US" sz="2000" dirty="0"/>
          </a:p>
          <a:p>
            <a:pPr marL="0" indent="0">
              <a:buNone/>
            </a:pPr>
            <a:endParaRPr lang="cs-CZ" sz="1800" dirty="0">
              <a:solidFill>
                <a:srgbClr val="1C222F"/>
              </a:solidFill>
              <a:effectLst/>
              <a:latin typeface="DINPro Medium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rgbClr val="1C222F"/>
              </a:solidFill>
              <a:latin typeface="DINPro Medium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430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973A1-12D6-2BB8-C636-51F1EAB62BDC}"/>
              </a:ext>
            </a:extLst>
          </p:cNvPr>
          <p:cNvSpPr txBox="1">
            <a:spLocks/>
          </p:cNvSpPr>
          <p:nvPr/>
        </p:nvSpPr>
        <p:spPr>
          <a:xfrm>
            <a:off x="296260" y="35527"/>
            <a:ext cx="8093363" cy="9162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latin typeface="DINPro Medium"/>
              </a:rPr>
              <a:t>	</a:t>
            </a:r>
            <a:endParaRPr lang="cs-CZ" sz="2400" b="1" dirty="0">
              <a:effectLst/>
              <a:latin typeface="DINPro Medium"/>
              <a:ea typeface="Times New Roman" panose="02020603050405020304" pitchFamily="18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2F93D5B8-C644-C3D4-A740-CC8544EA2548}"/>
              </a:ext>
            </a:extLst>
          </p:cNvPr>
          <p:cNvSpPr txBox="1">
            <a:spLocks/>
          </p:cNvSpPr>
          <p:nvPr/>
        </p:nvSpPr>
        <p:spPr>
          <a:xfrm>
            <a:off x="448965" y="95437"/>
            <a:ext cx="8246070" cy="916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/>
              <a:t>	</a:t>
            </a:r>
            <a:r>
              <a:rPr lang="cs-CZ" sz="2400" b="1" dirty="0">
                <a:solidFill>
                  <a:srgbClr val="EE3263"/>
                </a:solidFill>
                <a:latin typeface="DINPro Medium"/>
              </a:rPr>
              <a:t>Interní postupy MAS Rozvoj Krnovska</a:t>
            </a:r>
          </a:p>
          <a:p>
            <a:r>
              <a:rPr lang="cs-CZ" sz="2400" b="1" dirty="0">
                <a:solidFill>
                  <a:srgbClr val="EE3263"/>
                </a:solidFill>
                <a:latin typeface="DINPro Medium"/>
              </a:rPr>
              <a:t>	</a:t>
            </a:r>
            <a:r>
              <a:rPr lang="cs-CZ" sz="1800" b="1" dirty="0">
                <a:solidFill>
                  <a:srgbClr val="EE3263"/>
                </a:solidFill>
                <a:latin typeface="DINPro Medium"/>
              </a:rPr>
              <a:t>- hodnocení a výběr projektových záměrů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AB4A8F4-B586-C0F2-E716-17D79BE6C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79" y="215110"/>
            <a:ext cx="598782" cy="676885"/>
          </a:xfrm>
          <a:prstGeom prst="rect">
            <a:avLst/>
          </a:prstGeom>
          <a:noFill/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6003AC3-47C7-41C1-3F6E-ED97A9169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197405"/>
            <a:ext cx="6718910" cy="35115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000" dirty="0">
                <a:latin typeface="DINPro Medium"/>
                <a:hlinkClick r:id="rId3"/>
              </a:rPr>
              <a:t>Interni-postupy-smernice-IROP-2.pdf (maskrnovsko.cz)</a:t>
            </a:r>
            <a:endParaRPr lang="cs-CZ" sz="2000" dirty="0">
              <a:latin typeface="DINPro Medium"/>
            </a:endParaRPr>
          </a:p>
          <a:p>
            <a:pPr marL="0" indent="0">
              <a:buNone/>
            </a:pPr>
            <a:endParaRPr lang="cs-CZ" sz="2000" dirty="0">
              <a:latin typeface="DINPro Medium"/>
            </a:endParaRPr>
          </a:p>
          <a:p>
            <a:pPr marL="400050" indent="-285750" algn="just">
              <a:lnSpc>
                <a:spcPct val="107000"/>
              </a:lnSpc>
            </a:pPr>
            <a:r>
              <a:rPr lang="cs-CZ" sz="1800" kern="100" dirty="0">
                <a:solidFill>
                  <a:schemeClr val="bg1">
                    <a:lumMod val="6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Projektový záměr splní podmínky věcného hodnocení, pokud obdrží ve výzvě stanovený minimální počet bodů z maximálního možného počtu bodů. Hranice pro splnění podmínek věcného hodnocení je nastavena na minimálně </a:t>
            </a:r>
            <a:r>
              <a:rPr lang="cs-CZ" sz="1800" b="1" kern="100" dirty="0">
                <a:solidFill>
                  <a:schemeClr val="bg1">
                    <a:lumMod val="6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50 procent</a:t>
            </a:r>
            <a:r>
              <a:rPr lang="cs-CZ" sz="1800" kern="100" dirty="0">
                <a:solidFill>
                  <a:schemeClr val="bg1">
                    <a:lumMod val="6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 z maximálního možného počtu bodů</a:t>
            </a:r>
          </a:p>
          <a:p>
            <a:pPr marL="457200" algn="just">
              <a:lnSpc>
                <a:spcPct val="107000"/>
              </a:lnSpc>
            </a:pPr>
            <a:r>
              <a:rPr lang="cs-CZ" sz="1800" b="1" kern="100" dirty="0">
                <a:solidFill>
                  <a:schemeClr val="bg1">
                    <a:lumMod val="6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V případě rovnosti bodů a zároveň v případě, že by alokace výzvy nevystačila na všechny projektové záměry se stejným počtem bodů, je rozhodující: </a:t>
            </a:r>
            <a:endParaRPr lang="cs-CZ" sz="1800" kern="100" dirty="0">
              <a:solidFill>
                <a:schemeClr val="bg1">
                  <a:lumMod val="65000"/>
                </a:schemeClr>
              </a:solidFill>
              <a:effectLst/>
              <a:latin typeface="DIN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buFont typeface="+mj-lt"/>
              <a:buAutoNum type="arabicPeriod"/>
            </a:pPr>
            <a:r>
              <a:rPr lang="cs-CZ" sz="1800" b="1" kern="100" dirty="0">
                <a:solidFill>
                  <a:schemeClr val="bg1">
                    <a:lumMod val="6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výše požadované dotace, </a:t>
            </a:r>
            <a:endParaRPr lang="cs-CZ" sz="1800" kern="100" dirty="0">
              <a:solidFill>
                <a:schemeClr val="bg1">
                  <a:lumMod val="65000"/>
                </a:schemeClr>
              </a:solidFill>
              <a:effectLst/>
              <a:latin typeface="DIN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buFont typeface="+mj-lt"/>
              <a:buAutoNum type="arabicPeriod"/>
            </a:pPr>
            <a:r>
              <a:rPr lang="cs-CZ" sz="1800" b="1" kern="100" dirty="0">
                <a:solidFill>
                  <a:schemeClr val="bg1">
                    <a:lumMod val="6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délka realizace projektu, </a:t>
            </a:r>
            <a:endParaRPr lang="cs-CZ" sz="1800" kern="100" dirty="0">
              <a:solidFill>
                <a:schemeClr val="bg1">
                  <a:lumMod val="65000"/>
                </a:schemeClr>
              </a:solidFill>
              <a:effectLst/>
              <a:latin typeface="DIN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800" b="1" kern="100" dirty="0">
                <a:solidFill>
                  <a:schemeClr val="bg1">
                    <a:lumMod val="6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realizace projektu v obci s nižším počtem obyvatel</a:t>
            </a:r>
            <a:endParaRPr lang="cs-CZ" sz="1800" kern="100" dirty="0">
              <a:solidFill>
                <a:schemeClr val="bg1">
                  <a:lumMod val="65000"/>
                </a:schemeClr>
              </a:solidFill>
              <a:effectLst/>
              <a:latin typeface="DIN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sz="2000" b="1" dirty="0">
              <a:solidFill>
                <a:schemeClr val="bg1">
                  <a:lumMod val="65000"/>
                </a:schemeClr>
              </a:solidFill>
              <a:latin typeface="DINPro Medium"/>
            </a:endParaRPr>
          </a:p>
          <a:p>
            <a:pPr marL="457200" indent="-457200">
              <a:buFont typeface="+mj-lt"/>
              <a:buAutoNum type="arabicPeriod"/>
            </a:pPr>
            <a:endParaRPr lang="cs-CZ" sz="2000" b="0" i="0" u="none" strike="noStrike" baseline="0" dirty="0">
              <a:solidFill>
                <a:schemeClr val="bg1">
                  <a:lumMod val="65000"/>
                </a:schemeClr>
              </a:solidFill>
              <a:latin typeface="DINPro Medium"/>
            </a:endParaRPr>
          </a:p>
          <a:p>
            <a:pPr marL="457200" indent="-457200">
              <a:buFont typeface="+mj-lt"/>
              <a:buAutoNum type="arabicPeriod"/>
            </a:pPr>
            <a:endParaRPr lang="cs-CZ" sz="2000" b="0" i="0" u="none" strike="noStrike" baseline="0" dirty="0">
              <a:solidFill>
                <a:schemeClr val="bg1">
                  <a:lumMod val="65000"/>
                </a:schemeClr>
              </a:solidFill>
              <a:latin typeface="DINPro Medium"/>
            </a:endParaRPr>
          </a:p>
          <a:p>
            <a:pPr marL="0" indent="0" algn="just">
              <a:buNone/>
            </a:pPr>
            <a:endParaRPr lang="en-US" sz="2000" dirty="0"/>
          </a:p>
          <a:p>
            <a:pPr marL="0" indent="0">
              <a:buNone/>
            </a:pPr>
            <a:endParaRPr lang="cs-CZ" sz="1800" dirty="0">
              <a:solidFill>
                <a:srgbClr val="1C222F"/>
              </a:solidFill>
              <a:effectLst/>
              <a:latin typeface="DINPro Medium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rgbClr val="1C222F"/>
              </a:solidFill>
              <a:latin typeface="DINPro Medium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821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973A1-12D6-2BB8-C636-51F1EAB62BDC}"/>
              </a:ext>
            </a:extLst>
          </p:cNvPr>
          <p:cNvSpPr txBox="1">
            <a:spLocks/>
          </p:cNvSpPr>
          <p:nvPr/>
        </p:nvSpPr>
        <p:spPr>
          <a:xfrm>
            <a:off x="296260" y="35527"/>
            <a:ext cx="8093363" cy="9162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latin typeface="DINPro Medium"/>
              </a:rPr>
              <a:t>	</a:t>
            </a:r>
            <a:endParaRPr lang="cs-CZ" sz="2400" b="1" dirty="0">
              <a:effectLst/>
              <a:latin typeface="DINPro Medium"/>
              <a:ea typeface="Times New Roman" panose="02020603050405020304" pitchFamily="18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2F93D5B8-C644-C3D4-A740-CC8544EA2548}"/>
              </a:ext>
            </a:extLst>
          </p:cNvPr>
          <p:cNvSpPr txBox="1">
            <a:spLocks/>
          </p:cNvSpPr>
          <p:nvPr/>
        </p:nvSpPr>
        <p:spPr>
          <a:xfrm>
            <a:off x="448965" y="95437"/>
            <a:ext cx="8246070" cy="916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/>
              <a:t>	</a:t>
            </a:r>
            <a:r>
              <a:rPr lang="cs-CZ" sz="2400" b="1" dirty="0">
                <a:solidFill>
                  <a:srgbClr val="EE3263"/>
                </a:solidFill>
                <a:latin typeface="DINPro Medium"/>
              </a:rPr>
              <a:t>Interní postupy MAS Rozvoj Krnovska</a:t>
            </a:r>
          </a:p>
          <a:p>
            <a:r>
              <a:rPr lang="cs-CZ" sz="2400" b="1" dirty="0">
                <a:solidFill>
                  <a:srgbClr val="EE3263"/>
                </a:solidFill>
                <a:latin typeface="DINPro Medium"/>
              </a:rPr>
              <a:t>	</a:t>
            </a:r>
            <a:r>
              <a:rPr lang="cs-CZ" sz="1800" b="1" dirty="0">
                <a:solidFill>
                  <a:srgbClr val="EE3263"/>
                </a:solidFill>
                <a:latin typeface="DINPro Medium"/>
              </a:rPr>
              <a:t>- hodnocení a výběr projektových záměrů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AB4A8F4-B586-C0F2-E716-17D79BE6C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79" y="215110"/>
            <a:ext cx="598782" cy="676885"/>
          </a:xfrm>
          <a:prstGeom prst="rect">
            <a:avLst/>
          </a:prstGeom>
          <a:noFill/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6003AC3-47C7-41C1-3F6E-ED97A9169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197403"/>
            <a:ext cx="6718910" cy="36649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000" dirty="0">
                <a:latin typeface="DINPro Medium"/>
                <a:hlinkClick r:id="rId3"/>
              </a:rPr>
              <a:t>Interni-postupy-smernice-IROP-2.pdf (maskrnovsko.cz)</a:t>
            </a:r>
            <a:endParaRPr lang="cs-CZ" sz="2000" dirty="0">
              <a:latin typeface="DINPro Medium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cs-CZ" sz="1800" b="1" kern="100" dirty="0">
                <a:solidFill>
                  <a:schemeClr val="bg1">
                    <a:lumMod val="6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Výběr projektových záměrů</a:t>
            </a:r>
            <a:endParaRPr lang="cs-CZ" sz="1800" kern="100" dirty="0">
              <a:solidFill>
                <a:schemeClr val="bg1">
                  <a:lumMod val="65000"/>
                </a:schemeClr>
              </a:solidFill>
              <a:effectLst/>
              <a:latin typeface="DIN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cs-CZ" sz="1800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Za výběr projektových záměrů je odpovědný Programový výbor MAS, jeho hlavním úkolem je vybrat projektové záměry, které získají vyjádření o souladu se Strategií SCLLD MAS Rozvoj Krnovska.</a:t>
            </a:r>
            <a:endParaRPr lang="cs-CZ" sz="1800" kern="100" dirty="0">
              <a:solidFill>
                <a:schemeClr val="bg1">
                  <a:lumMod val="65000"/>
                </a:schemeClr>
              </a:solidFill>
              <a:effectLst/>
              <a:latin typeface="DIN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cs-CZ" sz="1800" kern="100" dirty="0">
                <a:solidFill>
                  <a:schemeClr val="bg1">
                    <a:lumMod val="6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Pro získání vyjádření o souladu se Strategií CLLD musí projektový záměr splnit obě z následujících podmínek: </a:t>
            </a:r>
          </a:p>
          <a:p>
            <a:pPr marL="457200" algn="just">
              <a:lnSpc>
                <a:spcPct val="107000"/>
              </a:lnSpc>
              <a:buFont typeface="+mj-lt"/>
              <a:buAutoNum type="alphaLcParenR"/>
            </a:pPr>
            <a:r>
              <a:rPr lang="cs-CZ" sz="1800" kern="100" dirty="0">
                <a:solidFill>
                  <a:schemeClr val="bg1">
                    <a:lumMod val="6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Projektový záměr splnil podmínky věcného hodnocení MAS (viz kapitola věcného hodnocení). </a:t>
            </a:r>
          </a:p>
          <a:p>
            <a:pPr marL="457200" algn="just">
              <a:lnSpc>
                <a:spcPct val="107000"/>
              </a:lnSpc>
              <a:buFont typeface="+mj-lt"/>
              <a:buAutoNum type="alphaLcParenR"/>
            </a:pPr>
            <a:r>
              <a:rPr lang="cs-CZ" sz="1800" kern="100" dirty="0">
                <a:solidFill>
                  <a:schemeClr val="bg1">
                    <a:lumMod val="6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Projektový záměr se výší požadované dotace (celkových způsobilých výdajů) vejde do alokace MAS v dané výzvě MAS.</a:t>
            </a: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solidFill>
                  <a:schemeClr val="bg1">
                    <a:lumMod val="6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Při výběru projektových záměrů platí pořadí projektů a jejich bodové ohodnocení z věcného hodnocení…</a:t>
            </a:r>
          </a:p>
          <a:p>
            <a:pPr marL="0" indent="0" algn="just">
              <a:buNone/>
            </a:pPr>
            <a:endParaRPr lang="cs-CZ" sz="2000" b="1" dirty="0">
              <a:solidFill>
                <a:schemeClr val="bg1">
                  <a:lumMod val="65000"/>
                </a:schemeClr>
              </a:solidFill>
              <a:latin typeface="DINPro Medium"/>
            </a:endParaRPr>
          </a:p>
          <a:p>
            <a:pPr marL="457200" indent="-457200">
              <a:buFont typeface="+mj-lt"/>
              <a:buAutoNum type="arabicPeriod"/>
            </a:pPr>
            <a:endParaRPr lang="cs-CZ" sz="2000" b="0" i="0" u="none" strike="noStrike" baseline="0" dirty="0">
              <a:solidFill>
                <a:schemeClr val="bg1">
                  <a:lumMod val="65000"/>
                </a:schemeClr>
              </a:solidFill>
              <a:latin typeface="DINPro Medium"/>
            </a:endParaRPr>
          </a:p>
          <a:p>
            <a:pPr marL="457200" indent="-457200">
              <a:buFont typeface="+mj-lt"/>
              <a:buAutoNum type="arabicPeriod"/>
            </a:pPr>
            <a:endParaRPr lang="cs-CZ" sz="2000" b="0" i="0" u="none" strike="noStrike" baseline="0" dirty="0">
              <a:solidFill>
                <a:schemeClr val="bg1">
                  <a:lumMod val="65000"/>
                </a:schemeClr>
              </a:solidFill>
              <a:latin typeface="DINPro Medium"/>
            </a:endParaRPr>
          </a:p>
          <a:p>
            <a:pPr marL="0" indent="0" algn="just">
              <a:buNone/>
            </a:pPr>
            <a:endParaRPr lang="en-US" sz="2000" dirty="0"/>
          </a:p>
          <a:p>
            <a:pPr marL="0" indent="0">
              <a:buNone/>
            </a:pPr>
            <a:endParaRPr lang="cs-CZ" sz="1800" dirty="0">
              <a:solidFill>
                <a:srgbClr val="1C222F"/>
              </a:solidFill>
              <a:effectLst/>
              <a:latin typeface="DINPro Medium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rgbClr val="1C222F"/>
              </a:solidFill>
              <a:latin typeface="DINPro Medium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861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973A1-12D6-2BB8-C636-51F1EAB62BDC}"/>
              </a:ext>
            </a:extLst>
          </p:cNvPr>
          <p:cNvSpPr txBox="1">
            <a:spLocks/>
          </p:cNvSpPr>
          <p:nvPr/>
        </p:nvSpPr>
        <p:spPr>
          <a:xfrm>
            <a:off x="296260" y="35527"/>
            <a:ext cx="8093363" cy="9162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latin typeface="DINPro Medium"/>
              </a:rPr>
              <a:t>	</a:t>
            </a:r>
            <a:endParaRPr lang="cs-CZ" sz="2400" b="1" dirty="0">
              <a:effectLst/>
              <a:latin typeface="DINPro Medium"/>
              <a:ea typeface="Times New Roman" panose="02020603050405020304" pitchFamily="18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2F93D5B8-C644-C3D4-A740-CC8544EA2548}"/>
              </a:ext>
            </a:extLst>
          </p:cNvPr>
          <p:cNvSpPr txBox="1">
            <a:spLocks/>
          </p:cNvSpPr>
          <p:nvPr/>
        </p:nvSpPr>
        <p:spPr>
          <a:xfrm>
            <a:off x="448965" y="95437"/>
            <a:ext cx="8246070" cy="916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/>
              <a:t>	</a:t>
            </a:r>
            <a:r>
              <a:rPr lang="cs-CZ" sz="2400" b="1" dirty="0">
                <a:solidFill>
                  <a:srgbClr val="EE3263"/>
                </a:solidFill>
                <a:latin typeface="DINPro Medium"/>
              </a:rPr>
              <a:t>Interní postupy MAS Rozvoj Krnovska</a:t>
            </a:r>
          </a:p>
          <a:p>
            <a:r>
              <a:rPr lang="cs-CZ" sz="2400" b="1" dirty="0">
                <a:solidFill>
                  <a:srgbClr val="EE3263"/>
                </a:solidFill>
                <a:latin typeface="DINPro Medium"/>
              </a:rPr>
              <a:t>	</a:t>
            </a:r>
            <a:r>
              <a:rPr lang="cs-CZ" sz="1800" b="1" dirty="0">
                <a:solidFill>
                  <a:srgbClr val="EE3263"/>
                </a:solidFill>
                <a:latin typeface="DINPro Medium"/>
              </a:rPr>
              <a:t>- hodnocení a výběr projektových záměrů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AB4A8F4-B586-C0F2-E716-17D79BE6C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79" y="215110"/>
            <a:ext cx="598782" cy="676885"/>
          </a:xfrm>
          <a:prstGeom prst="rect">
            <a:avLst/>
          </a:prstGeom>
          <a:noFill/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6003AC3-47C7-41C1-3F6E-ED97A9169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197405"/>
            <a:ext cx="6718910" cy="3511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latin typeface="DINPro Medium"/>
                <a:hlinkClick r:id="rId3"/>
              </a:rPr>
              <a:t>Interni-postupy-smernice-IROP-2.pdf (maskrnovsko.cz)</a:t>
            </a:r>
            <a:endParaRPr lang="cs-CZ" sz="2000" dirty="0">
              <a:latin typeface="DINPro Medium"/>
            </a:endParaRPr>
          </a:p>
          <a:p>
            <a:pPr marL="0" indent="0">
              <a:buNone/>
            </a:pPr>
            <a:endParaRPr lang="cs-CZ" sz="2000" dirty="0">
              <a:latin typeface="DINPro Medium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cs-CZ" sz="1700" b="1" kern="100" dirty="0">
                <a:solidFill>
                  <a:schemeClr val="bg1">
                    <a:lumMod val="6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Podání plné žádosti o podporu</a:t>
            </a:r>
            <a:endParaRPr lang="cs-CZ" sz="1700" kern="100" dirty="0">
              <a:solidFill>
                <a:schemeClr val="bg1">
                  <a:lumMod val="65000"/>
                </a:schemeClr>
              </a:solidFill>
              <a:effectLst/>
              <a:latin typeface="DINPro Mediu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cs-CZ" sz="1700" kern="100" dirty="0">
                <a:solidFill>
                  <a:schemeClr val="bg1">
                    <a:lumMod val="65000"/>
                  </a:schemeClr>
                </a:solidFill>
                <a:effectLst/>
                <a:latin typeface="DINPro Medium"/>
                <a:ea typeface="Calibri" panose="020F0502020204030204" pitchFamily="34" charset="0"/>
                <a:cs typeface="Times New Roman" panose="02020603050405020304" pitchFamily="18" charset="0"/>
              </a:rPr>
              <a:t>Projektové záměry, které byly MAS vybrány, zpracovávají žadatelé do podoby plné žádosti o podporu v MS21+. V tomto kroku postupují dle podmínek nadřazené výzvy pro podání žádostí o podporu…</a:t>
            </a:r>
          </a:p>
          <a:p>
            <a:pPr marL="0" indent="0" algn="just">
              <a:buNone/>
            </a:pPr>
            <a:endParaRPr lang="cs-CZ" sz="2000" b="1" dirty="0">
              <a:solidFill>
                <a:schemeClr val="bg1">
                  <a:lumMod val="65000"/>
                </a:schemeClr>
              </a:solidFill>
              <a:latin typeface="DINPro Medium"/>
            </a:endParaRPr>
          </a:p>
          <a:p>
            <a:pPr marL="0" indent="0">
              <a:buNone/>
            </a:pPr>
            <a:endParaRPr lang="cs-CZ" sz="2000" b="0" i="0" u="none" strike="noStrike" baseline="0" dirty="0">
              <a:solidFill>
                <a:schemeClr val="bg1">
                  <a:lumMod val="65000"/>
                </a:schemeClr>
              </a:solidFill>
              <a:latin typeface="DINPro Medium"/>
            </a:endParaRPr>
          </a:p>
          <a:p>
            <a:pPr marL="457200" indent="-457200">
              <a:buFont typeface="+mj-lt"/>
              <a:buAutoNum type="arabicPeriod"/>
            </a:pPr>
            <a:endParaRPr lang="cs-CZ" sz="2000" b="0" i="0" u="none" strike="noStrike" baseline="0" dirty="0">
              <a:solidFill>
                <a:schemeClr val="bg1">
                  <a:lumMod val="65000"/>
                </a:schemeClr>
              </a:solidFill>
              <a:latin typeface="DINPro Medium"/>
            </a:endParaRPr>
          </a:p>
          <a:p>
            <a:pPr marL="0" indent="0" algn="just">
              <a:buNone/>
            </a:pPr>
            <a:endParaRPr lang="en-US" sz="2000" dirty="0"/>
          </a:p>
          <a:p>
            <a:pPr marL="0" indent="0">
              <a:buNone/>
            </a:pPr>
            <a:endParaRPr lang="cs-CZ" sz="1800" dirty="0">
              <a:solidFill>
                <a:srgbClr val="1C222F"/>
              </a:solidFill>
              <a:effectLst/>
              <a:latin typeface="DINPro Medium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rgbClr val="1C222F"/>
              </a:solidFill>
              <a:latin typeface="DINPro Medium"/>
              <a:ea typeface="Times New Roman" panose="02020603050405020304" pitchFamily="18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A34743-EFB1-EF80-9F85-10EEE6F24E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640" y="3258293"/>
            <a:ext cx="2086622" cy="1667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99954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64550"/>
            <a:ext cx="8093363" cy="916230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E83873"/>
                </a:solidFill>
                <a:latin typeface="DINPro Medium"/>
              </a:rPr>
              <a:t>Indikátory</a:t>
            </a:r>
            <a:endParaRPr lang="cs-CZ" sz="2400" b="1" dirty="0">
              <a:solidFill>
                <a:srgbClr val="E83873"/>
              </a:solidFill>
              <a:effectLst/>
              <a:latin typeface="DINPro Medium"/>
              <a:ea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F36F9C-ACF4-D91E-8374-69ED670211BD}"/>
              </a:ext>
            </a:extLst>
          </p:cNvPr>
          <p:cNvSpPr txBox="1"/>
          <p:nvPr/>
        </p:nvSpPr>
        <p:spPr>
          <a:xfrm>
            <a:off x="106435" y="2492362"/>
            <a:ext cx="89311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554 010  Počet podpořených zázemí pro služby a sociální práci </a:t>
            </a:r>
          </a:p>
          <a:p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554 101  Nová kapacita podpořených zařízení pobytových sociálních služeb </a:t>
            </a:r>
          </a:p>
          <a:p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554 201  Rekonstruovaná či modernizovaná kapacita podpořených zařízení pobytových sociálních služeb </a:t>
            </a:r>
          </a:p>
          <a:p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554 301  Nová kapacita podpořených zařízení nepobytových sociálních služeb </a:t>
            </a:r>
          </a:p>
          <a:p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554 401  Rekonstruovaná či modernizovaná kapacita podpořených zařízení nepobytových sociálních služeb </a:t>
            </a:r>
          </a:p>
          <a:p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554 601  Počet uživatelů nových nebo modernizovaných zařízení sociální péče za rok </a:t>
            </a:r>
          </a:p>
          <a:p>
            <a:r>
              <a:rPr lang="cs-CZ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323 000  Snížení konečné spotřeby energie u podpořených subjektů </a:t>
            </a:r>
            <a:endParaRPr lang="cs-CZ" sz="16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1FC2DDD-3CEC-8856-206F-0DA5080B4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79" y="215110"/>
            <a:ext cx="598782" cy="676885"/>
          </a:xfrm>
          <a:prstGeom prst="rect">
            <a:avLst/>
          </a:prstGeom>
          <a:noFill/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892FABD-BBE1-BC65-B652-ECE46450E922}"/>
              </a:ext>
            </a:extLst>
          </p:cNvPr>
          <p:cNvSpPr txBox="1">
            <a:spLocks/>
          </p:cNvSpPr>
          <p:nvPr/>
        </p:nvSpPr>
        <p:spPr>
          <a:xfrm>
            <a:off x="296260" y="1197405"/>
            <a:ext cx="8551480" cy="98954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Součástí výzvy je seznam indikátorů, ze kterého je žadatel povinen vybrat indikátory pro realizovanou aktivitu. Níže je uveden kompletní seznam všech indikátorů této výzvy. Informace k jednotlivým indikátorům jsou uvedeny v příloze č. 1 - Specifických pravidel s názvem „Metodické listy indikátorů“:</a:t>
            </a:r>
            <a:endParaRPr lang="en-US" sz="1700" b="1" dirty="0">
              <a:solidFill>
                <a:schemeClr val="tx1">
                  <a:lumMod val="85000"/>
                  <a:lumOff val="15000"/>
                </a:schemeClr>
              </a:solidFill>
              <a:latin typeface="DIN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91214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2209075"/>
            <a:ext cx="4471472" cy="725349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solidFill>
                  <a:srgbClr val="5EEC3C"/>
                </a:solidFill>
                <a:effectLst/>
                <a:latin typeface="DINPro Medium"/>
                <a:ea typeface="Times New Roman" panose="02020603050405020304" pitchFamily="18" charset="0"/>
              </a:rPr>
              <a:t>DĚKUJI Vám za pozornost</a:t>
            </a:r>
            <a:endParaRPr lang="cs-CZ" sz="2400" b="1" dirty="0">
              <a:solidFill>
                <a:srgbClr val="5EEC3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EA326D-CCCA-DA92-8D4A-EF2E3E4AFEFB}"/>
              </a:ext>
            </a:extLst>
          </p:cNvPr>
          <p:cNvSpPr txBox="1">
            <a:spLocks/>
          </p:cNvSpPr>
          <p:nvPr/>
        </p:nvSpPr>
        <p:spPr>
          <a:xfrm>
            <a:off x="1212490" y="3946095"/>
            <a:ext cx="4471472" cy="72534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1800" b="1" dirty="0">
                <a:solidFill>
                  <a:srgbClr val="5EEC3C"/>
                </a:solidFill>
                <a:latin typeface="DINPro Medium"/>
                <a:ea typeface="Times New Roman" panose="02020603050405020304" pitchFamily="18" charset="0"/>
              </a:rPr>
              <a:t>Michal Heinrich</a:t>
            </a:r>
          </a:p>
          <a:p>
            <a:pPr algn="r"/>
            <a:r>
              <a:rPr lang="cs-CZ" sz="1800" b="1" dirty="0">
                <a:solidFill>
                  <a:srgbClr val="5EEC3C"/>
                </a:solidFill>
                <a:latin typeface="DINPro Medium"/>
                <a:ea typeface="Times New Roman" panose="02020603050405020304" pitchFamily="18" charset="0"/>
              </a:rPr>
              <a:t>heinrich@maskrnovsko.cz</a:t>
            </a:r>
            <a:endParaRPr lang="cs-CZ" sz="1800" b="1" dirty="0">
              <a:solidFill>
                <a:srgbClr val="5EEC3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425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95437"/>
            <a:ext cx="8093363" cy="916230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EE3263"/>
                </a:solidFill>
                <a:effectLst/>
                <a:latin typeface="DINPro Medium"/>
                <a:ea typeface="Times New Roman" panose="02020603050405020304" pitchFamily="18" charset="0"/>
              </a:rPr>
              <a:t>Program semináře</a:t>
            </a:r>
            <a:endParaRPr lang="cs-CZ" sz="2400" b="1" dirty="0">
              <a:solidFill>
                <a:srgbClr val="EE326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2" y="1808225"/>
            <a:ext cx="7177135" cy="2048044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cs-CZ" sz="2000" b="0" dirty="0">
                <a:solidFill>
                  <a:srgbClr val="1C222F"/>
                </a:solidFill>
                <a:effectLst/>
                <a:latin typeface="DINPro Medium"/>
                <a:ea typeface="Times New Roman" panose="02020603050405020304" pitchFamily="18" charset="0"/>
              </a:rPr>
              <a:t>Představení výzvy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000" b="0" dirty="0">
                <a:solidFill>
                  <a:srgbClr val="1C222F"/>
                </a:solidFill>
                <a:effectLst/>
                <a:latin typeface="DINPro Medium"/>
                <a:ea typeface="Times New Roman" panose="02020603050405020304" pitchFamily="18" charset="0"/>
              </a:rPr>
              <a:t>Závazné dokumenty a odkazy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000" b="0" dirty="0">
                <a:solidFill>
                  <a:srgbClr val="1C222F"/>
                </a:solidFill>
                <a:effectLst/>
                <a:latin typeface="DINPro Medium"/>
                <a:ea typeface="Times New Roman" panose="02020603050405020304" pitchFamily="18" charset="0"/>
              </a:rPr>
              <a:t>Způsob podání žádosti a její průběh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000" b="0" dirty="0">
                <a:solidFill>
                  <a:srgbClr val="1C222F"/>
                </a:solidFill>
                <a:effectLst/>
                <a:latin typeface="DINPro Medium"/>
                <a:ea typeface="Times New Roman" panose="02020603050405020304" pitchFamily="18" charset="0"/>
              </a:rPr>
              <a:t>Přílohy výzvy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000" b="0" dirty="0">
                <a:solidFill>
                  <a:srgbClr val="1C222F"/>
                </a:solidFill>
                <a:effectLst/>
                <a:latin typeface="DINPro Medium"/>
                <a:ea typeface="Times New Roman" panose="02020603050405020304" pitchFamily="18" charset="0"/>
              </a:rPr>
              <a:t>Indikátory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000" b="0" dirty="0">
                <a:solidFill>
                  <a:srgbClr val="1C222F"/>
                </a:solidFill>
                <a:effectLst/>
                <a:latin typeface="DINPro Medium"/>
                <a:ea typeface="Times New Roman" panose="02020603050405020304" pitchFamily="18" charset="0"/>
              </a:rPr>
              <a:t>Závěr</a:t>
            </a:r>
            <a:endParaRPr lang="cs-CZ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000" dirty="0"/>
          </a:p>
          <a:p>
            <a:pPr marL="0" indent="0">
              <a:buNone/>
            </a:pPr>
            <a:endParaRPr lang="cs-CZ" sz="1800" dirty="0">
              <a:solidFill>
                <a:srgbClr val="1C222F"/>
              </a:solidFill>
              <a:effectLst/>
              <a:latin typeface="DINPro Medium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dirty="0">
              <a:solidFill>
                <a:srgbClr val="1C222F"/>
              </a:solidFill>
              <a:latin typeface="DINPro Medium"/>
              <a:ea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BA26AC8-EB1E-5D12-A832-9224F61A7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345" y="2113635"/>
            <a:ext cx="3025407" cy="282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DBCFB54-7AD1-B010-8C8F-1A2FD4236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79" y="215110"/>
            <a:ext cx="598782" cy="6768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5789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973A1-12D6-2BB8-C636-51F1EAB62BDC}"/>
              </a:ext>
            </a:extLst>
          </p:cNvPr>
          <p:cNvSpPr txBox="1">
            <a:spLocks/>
          </p:cNvSpPr>
          <p:nvPr/>
        </p:nvSpPr>
        <p:spPr>
          <a:xfrm>
            <a:off x="296260" y="35527"/>
            <a:ext cx="8093363" cy="9162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latin typeface="DINPro Medium"/>
              </a:rPr>
              <a:t>	</a:t>
            </a:r>
            <a:endParaRPr lang="cs-CZ" sz="2400" b="1" dirty="0">
              <a:effectLst/>
              <a:latin typeface="DINPro Medium"/>
              <a:ea typeface="Times New Roman" panose="02020603050405020304" pitchFamily="18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2F93D5B8-C644-C3D4-A740-CC8544EA2548}"/>
              </a:ext>
            </a:extLst>
          </p:cNvPr>
          <p:cNvSpPr txBox="1">
            <a:spLocks/>
          </p:cNvSpPr>
          <p:nvPr/>
        </p:nvSpPr>
        <p:spPr>
          <a:xfrm>
            <a:off x="448965" y="95437"/>
            <a:ext cx="8246070" cy="916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/>
              <a:t>	</a:t>
            </a:r>
            <a:r>
              <a:rPr lang="cs-CZ" sz="2400" b="1" dirty="0">
                <a:solidFill>
                  <a:srgbClr val="EE3263"/>
                </a:solidFill>
                <a:latin typeface="DINPro Medium"/>
              </a:rPr>
              <a:t>SOCIÁLNÍ SLUŽBY</a:t>
            </a:r>
            <a:endParaRPr lang="en-US" sz="2400" dirty="0">
              <a:solidFill>
                <a:srgbClr val="EE3263"/>
              </a:solidFill>
              <a:latin typeface="DINPro Medium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AB4A8F4-B586-C0F2-E716-17D79BE6C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79" y="215110"/>
            <a:ext cx="598782" cy="676885"/>
          </a:xfrm>
          <a:prstGeom prst="rect">
            <a:avLst/>
          </a:prstGeom>
          <a:noFill/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7B5CEC1-165B-A083-B846-7EEEF74DC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25" y="1485590"/>
            <a:ext cx="7750451" cy="35115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200" b="1" dirty="0">
                <a:solidFill>
                  <a:schemeClr val="tx1"/>
                </a:solidFill>
                <a:latin typeface="DINPro Medium"/>
              </a:rPr>
              <a:t>      </a:t>
            </a:r>
            <a:r>
              <a:rPr lang="cs-CZ" sz="2600" b="1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IROP – SOCIÁLNÍ SLUŽBY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sz="2300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Číslo výzvy MAS:		    	                             1. výzva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300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Název výzvy:        MAS Rozvoj Krnovska – IROP – SOCIÁLNÍ SLUŽBY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300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Druh výzvy:</a:t>
            </a:r>
            <a:r>
              <a:rPr lang="cs-CZ" sz="2300" dirty="0">
                <a:solidFill>
                  <a:schemeClr val="tx1"/>
                </a:solidFill>
                <a:latin typeface="DINPro Medium"/>
              </a:rPr>
              <a:t>				               	              </a:t>
            </a:r>
            <a:r>
              <a:rPr lang="cs-CZ" sz="2300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kolová</a:t>
            </a:r>
          </a:p>
          <a:p>
            <a:pPr marL="457200" lvl="1" indent="0">
              <a:buNone/>
            </a:pPr>
            <a:r>
              <a:rPr lang="cs-CZ" sz="2300" dirty="0">
                <a:solidFill>
                  <a:schemeClr val="tx1"/>
                </a:solidFill>
                <a:latin typeface="DINPro Medium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300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Datum a čas vyhlášení výzvy:		                 </a:t>
            </a:r>
            <a:r>
              <a:rPr lang="cs-CZ" sz="2300" b="1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01.08. 2023 </a:t>
            </a:r>
            <a:r>
              <a:rPr lang="cs-CZ" sz="2300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v</a:t>
            </a:r>
            <a:r>
              <a:rPr lang="cs-CZ" sz="2300" b="1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 8:00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300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Datum zahájení příjmu projektových záměrů:           </a:t>
            </a:r>
            <a:r>
              <a:rPr lang="cs-CZ" sz="2300" b="1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01.08. 2023 </a:t>
            </a:r>
            <a:r>
              <a:rPr lang="cs-CZ" sz="2300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v</a:t>
            </a:r>
            <a:r>
              <a:rPr lang="cs-CZ" sz="2300" b="1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 8:00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300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Datum a čas ukončení příjmu </a:t>
            </a:r>
            <a:r>
              <a:rPr lang="cs-CZ" sz="2300" dirty="0" err="1">
                <a:solidFill>
                  <a:schemeClr val="bg1">
                    <a:lumMod val="65000"/>
                  </a:schemeClr>
                </a:solidFill>
                <a:latin typeface="DINPro Medium"/>
              </a:rPr>
              <a:t>proj</a:t>
            </a:r>
            <a:r>
              <a:rPr lang="cs-CZ" sz="2300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. záměrů:    	</a:t>
            </a:r>
            <a:r>
              <a:rPr lang="cs-CZ" sz="2300" b="1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02.10. 2023 </a:t>
            </a:r>
            <a:r>
              <a:rPr lang="cs-CZ" sz="2300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v</a:t>
            </a:r>
            <a:r>
              <a:rPr lang="cs-CZ" sz="2300" b="1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 8:00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300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Datum ukončení realizace projektu: 		</a:t>
            </a:r>
            <a:r>
              <a:rPr lang="cs-CZ" sz="2300" b="1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30.06. 2025</a:t>
            </a:r>
          </a:p>
        </p:txBody>
      </p:sp>
    </p:spTree>
    <p:extLst>
      <p:ext uri="{BB962C8B-B14F-4D97-AF65-F5344CB8AC3E}">
        <p14:creationId xmlns:p14="http://schemas.microsoft.com/office/powerpoint/2010/main" val="1042471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459" y="1270420"/>
            <a:ext cx="7024430" cy="3512216"/>
          </a:xfrm>
        </p:spPr>
        <p:txBody>
          <a:bodyPr/>
          <a:lstStyle/>
          <a:p>
            <a:pPr marL="0" indent="0">
              <a:buNone/>
            </a:pP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9BE846C-DA73-2706-416A-118EB78CC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79" y="215110"/>
            <a:ext cx="598782" cy="676885"/>
          </a:xfrm>
          <a:prstGeom prst="rect">
            <a:avLst/>
          </a:prstGeom>
          <a:noFill/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69B79976-C54A-B3D2-C24F-3E831D7EEC3C}"/>
              </a:ext>
            </a:extLst>
          </p:cNvPr>
          <p:cNvSpPr txBox="1">
            <a:spLocks/>
          </p:cNvSpPr>
          <p:nvPr/>
        </p:nvSpPr>
        <p:spPr>
          <a:xfrm>
            <a:off x="448965" y="95437"/>
            <a:ext cx="8246070" cy="916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/>
              <a:t>	</a:t>
            </a:r>
            <a:r>
              <a:rPr lang="cs-CZ" sz="2400" b="1" dirty="0">
                <a:solidFill>
                  <a:srgbClr val="EE3263"/>
                </a:solidFill>
                <a:latin typeface="DINPro Medium"/>
              </a:rPr>
              <a:t>SOCIÁLNÍ SLUŽBY</a:t>
            </a:r>
            <a:endParaRPr lang="en-US" sz="2400" dirty="0">
              <a:solidFill>
                <a:srgbClr val="EE3263"/>
              </a:solidFill>
              <a:latin typeface="DINPro Medium"/>
            </a:endParaRPr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8AE72DE6-15FD-4058-CA85-CAC79015552A}"/>
              </a:ext>
            </a:extLst>
          </p:cNvPr>
          <p:cNvSpPr txBox="1">
            <a:spLocks/>
          </p:cNvSpPr>
          <p:nvPr/>
        </p:nvSpPr>
        <p:spPr>
          <a:xfrm>
            <a:off x="448965" y="1429800"/>
            <a:ext cx="8542329" cy="3352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Podpora:</a:t>
            </a:r>
          </a:p>
          <a:p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Minimální výše celkových způsobilých výdajů na jeden projekt:                </a:t>
            </a: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500 000 Kč</a:t>
            </a:r>
          </a:p>
          <a:p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Maximální výše celkových způsobilých výdajů na jeden projekt:            </a:t>
            </a: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3 828 139 Kč</a:t>
            </a:r>
          </a:p>
          <a:p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Míra podpory:                  </a:t>
            </a: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95 %</a:t>
            </a:r>
          </a:p>
          <a:p>
            <a:r>
              <a:rPr lang="cs-CZ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Uznatelnost nákladů:      od </a:t>
            </a:r>
            <a:r>
              <a:rPr lang="cs-CZ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1.1.2021</a:t>
            </a:r>
          </a:p>
          <a:p>
            <a:endParaRPr lang="cs-CZ" sz="1800" dirty="0">
              <a:solidFill>
                <a:schemeClr val="tx1">
                  <a:lumMod val="85000"/>
                  <a:lumOff val="15000"/>
                </a:schemeClr>
              </a:solidFill>
              <a:latin typeface="DINPro Medium"/>
            </a:endParaRPr>
          </a:p>
          <a:p>
            <a:pPr marL="0" indent="0">
              <a:buNone/>
            </a:pPr>
            <a:r>
              <a:rPr lang="cs-CZ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     Veškeré informace a aktuality o výzvách naleznete na: </a:t>
            </a:r>
            <a:r>
              <a:rPr lang="cs-CZ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http://www.maskrnovsko.cz/</a:t>
            </a:r>
          </a:p>
        </p:txBody>
      </p:sp>
      <p:pic>
        <p:nvPicPr>
          <p:cNvPr id="1026" name="Picture 2" descr="Co dělat, abyste měli v roce 2021 více peněz">
            <a:extLst>
              <a:ext uri="{FF2B5EF4-FFF2-40B4-BE49-F238E27FC236}">
                <a16:creationId xmlns:a16="http://schemas.microsoft.com/office/drawing/2014/main" id="{FE9A2555-3D7C-72B3-E71A-062AAAAD9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165" y="3771433"/>
            <a:ext cx="2434130" cy="1274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	</a:t>
            </a:r>
            <a:r>
              <a:rPr lang="cs-CZ" sz="2400" b="1" dirty="0">
                <a:solidFill>
                  <a:srgbClr val="EE3263"/>
                </a:solidFill>
                <a:latin typeface="DINPro Medium"/>
              </a:rPr>
              <a:t>Podporované aktivity</a:t>
            </a:r>
            <a:endParaRPr lang="en-US" sz="2400" dirty="0">
              <a:solidFill>
                <a:srgbClr val="EE3263"/>
              </a:solidFill>
              <a:latin typeface="DINPro Medium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365195" y="1433603"/>
            <a:ext cx="7329840" cy="22762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19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DINPro Medium"/>
                <a:ea typeface="Times New Roman" panose="02020603050405020304" pitchFamily="18" charset="0"/>
              </a:rPr>
              <a:t>Podporován bude nákup budov, zařízení a vybavení, výstavba budov a stavební úpravy, které vytvoří podmínky pro kvalitní poskytování ambulantních a terénních sociálních služeb a pobytových služeb prevence. Vytvoření, obnova a zkvalitnění materiálně technické základny těchto nových a stávajících sociálních služeb pro práci s cílovými skupinami.</a:t>
            </a:r>
          </a:p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9FF7930-3E13-D817-96D6-7267D27C7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79" y="215110"/>
            <a:ext cx="598782" cy="676885"/>
          </a:xfrm>
          <a:prstGeom prst="rect">
            <a:avLst/>
          </a:prstGeom>
          <a:noFill/>
        </p:spPr>
      </p:pic>
      <p:pic>
        <p:nvPicPr>
          <p:cNvPr id="14" name="Obrázek 13" descr="Social Service Family Care Protect - Free vector graphic on Pixabay">
            <a:extLst>
              <a:ext uri="{FF2B5EF4-FFF2-40B4-BE49-F238E27FC236}">
                <a16:creationId xmlns:a16="http://schemas.microsoft.com/office/drawing/2014/main" id="{2BDEFD1B-67BA-37A5-50BD-38478C836C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A3F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77" y="1502815"/>
            <a:ext cx="655320" cy="662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482B56F0-18D1-64AC-5FAC-B91019384F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235" y="3413001"/>
            <a:ext cx="25908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9EEC6C06-3A6D-8C83-6B13-82BB6236C4F0}"/>
              </a:ext>
            </a:extLst>
          </p:cNvPr>
          <p:cNvSpPr txBox="1">
            <a:spLocks/>
          </p:cNvSpPr>
          <p:nvPr/>
        </p:nvSpPr>
        <p:spPr>
          <a:xfrm>
            <a:off x="448965" y="3329509"/>
            <a:ext cx="5568771" cy="838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cs-CZ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  <a:ea typeface="Times New Roman" panose="02020603050405020304" pitchFamily="18" charset="0"/>
              </a:rPr>
              <a:t>Sociální služby jsou definovány zákonem č. 108/2006 Sb., o sociálních službách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64550"/>
            <a:ext cx="8093363" cy="916230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E83873"/>
                </a:solidFill>
                <a:latin typeface="DINPro Medium"/>
              </a:rPr>
              <a:t>Cílové skupiny</a:t>
            </a:r>
            <a:endParaRPr lang="cs-CZ" sz="2400" b="1" dirty="0">
              <a:solidFill>
                <a:srgbClr val="E83873"/>
              </a:solidFill>
              <a:effectLst/>
              <a:latin typeface="DINPro Medium"/>
              <a:ea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F36F9C-ACF4-D91E-8374-69ED670211BD}"/>
              </a:ext>
            </a:extLst>
          </p:cNvPr>
          <p:cNvSpPr txBox="1"/>
          <p:nvPr/>
        </p:nvSpPr>
        <p:spPr>
          <a:xfrm>
            <a:off x="277873" y="1655520"/>
            <a:ext cx="855147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• </a:t>
            </a:r>
            <a:r>
              <a:rPr lang="cs-CZ" sz="1600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osoby sociálně vyloučené či ohrožené sociálním vyloučením</a:t>
            </a:r>
          </a:p>
          <a:p>
            <a:r>
              <a:rPr lang="cs-CZ" sz="1600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• osoby s postižením</a:t>
            </a:r>
          </a:p>
          <a:p>
            <a:r>
              <a:rPr lang="pl-PL" sz="1600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• osoby s chronickým a duševním onemocněním</a:t>
            </a:r>
          </a:p>
          <a:p>
            <a:r>
              <a:rPr lang="cs-CZ" sz="1600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• osoby se specifickými potřebami vyplývajícími z jejich zdravotního stavu, které potřebují vysokou míru podpory, a jejich osoby blízké </a:t>
            </a:r>
          </a:p>
          <a:p>
            <a:r>
              <a:rPr lang="cs-CZ" sz="1600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• rodiny s nezaopatřenými dětmi v nepříznivé sociální situaci </a:t>
            </a:r>
          </a:p>
          <a:p>
            <a:r>
              <a:rPr lang="cs-CZ" sz="1600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• mladé dospělé osoby opouštějící ústavní nebo náhradní rodinnou péči</a:t>
            </a:r>
          </a:p>
          <a:p>
            <a:r>
              <a:rPr lang="cs-CZ" sz="1600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• oběti domácího a genderově podmíněného násilí a osoby tímto násilím ohrožené</a:t>
            </a:r>
          </a:p>
          <a:p>
            <a:r>
              <a:rPr lang="cs-CZ" sz="1600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• osoby v bytové nouzi</a:t>
            </a:r>
          </a:p>
          <a:p>
            <a:r>
              <a:rPr lang="cs-CZ" sz="1600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• senioři </a:t>
            </a:r>
          </a:p>
          <a:p>
            <a:r>
              <a:rPr lang="cs-CZ" sz="1600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• ohrožené děti </a:t>
            </a:r>
          </a:p>
          <a:p>
            <a:r>
              <a:rPr lang="cs-CZ" sz="1600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• uprchlíci, migranti </a:t>
            </a:r>
          </a:p>
          <a:p>
            <a:r>
              <a:rPr lang="cs-CZ" sz="1600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• národnostní skupiny (zejména Romové)</a:t>
            </a:r>
          </a:p>
          <a:p>
            <a:r>
              <a:rPr lang="cs-CZ" sz="1600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• bezdomovci</a:t>
            </a:r>
          </a:p>
          <a:p>
            <a:pPr marL="342900" lvl="0" indent="-342900">
              <a:buFont typeface="+mj-lt"/>
              <a:buAutoNum type="arabicPeriod"/>
            </a:pPr>
            <a:endParaRPr lang="cs-CZ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1FC2DDD-3CEC-8856-206F-0DA5080B4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79" y="215110"/>
            <a:ext cx="598782" cy="676885"/>
          </a:xfrm>
          <a:prstGeom prst="rect">
            <a:avLst/>
          </a:prstGeom>
          <a:noFill/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892FABD-BBE1-BC65-B652-ECE46450E922}"/>
              </a:ext>
            </a:extLst>
          </p:cNvPr>
          <p:cNvSpPr txBox="1">
            <a:spLocks/>
          </p:cNvSpPr>
          <p:nvPr/>
        </p:nvSpPr>
        <p:spPr>
          <a:xfrm>
            <a:off x="296258" y="1044700"/>
            <a:ext cx="8551480" cy="98954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cs-CZ" sz="1800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Obyvatelé a subjekty působící na území působnosti MAS se schválenou strategií CLLD a návštěvníci území působnosti MAS se schválenou strategií CLLD: </a:t>
            </a: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  <a:latin typeface="DIN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39806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973A1-12D6-2BB8-C636-51F1EAB62BDC}"/>
              </a:ext>
            </a:extLst>
          </p:cNvPr>
          <p:cNvSpPr txBox="1">
            <a:spLocks/>
          </p:cNvSpPr>
          <p:nvPr/>
        </p:nvSpPr>
        <p:spPr>
          <a:xfrm>
            <a:off x="296260" y="35527"/>
            <a:ext cx="8093363" cy="9162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latin typeface="DINPro Medium"/>
              </a:rPr>
              <a:t>	</a:t>
            </a:r>
            <a:endParaRPr lang="cs-CZ" sz="2400" b="1" dirty="0">
              <a:effectLst/>
              <a:latin typeface="DINPro Medium"/>
              <a:ea typeface="Times New Roman" panose="02020603050405020304" pitchFamily="18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2F93D5B8-C644-C3D4-A740-CC8544EA2548}"/>
              </a:ext>
            </a:extLst>
          </p:cNvPr>
          <p:cNvSpPr txBox="1">
            <a:spLocks/>
          </p:cNvSpPr>
          <p:nvPr/>
        </p:nvSpPr>
        <p:spPr>
          <a:xfrm>
            <a:off x="448965" y="95437"/>
            <a:ext cx="8246070" cy="916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/>
              <a:t>	</a:t>
            </a:r>
            <a:r>
              <a:rPr lang="cs-CZ" sz="2400" b="1" dirty="0">
                <a:solidFill>
                  <a:srgbClr val="EE3263"/>
                </a:solidFill>
                <a:latin typeface="DINPro Medium"/>
              </a:rPr>
              <a:t>Oprávnění žadatelé</a:t>
            </a:r>
            <a:endParaRPr lang="en-US" sz="2400" dirty="0">
              <a:solidFill>
                <a:srgbClr val="EE3263"/>
              </a:solidFill>
              <a:latin typeface="DINPro Medium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AB4A8F4-B586-C0F2-E716-17D79BE6C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79" y="215110"/>
            <a:ext cx="598782" cy="676885"/>
          </a:xfrm>
          <a:prstGeom prst="rect">
            <a:avLst/>
          </a:prstGeom>
          <a:noFill/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7B5CEC1-165B-A083-B846-7EEEF74DC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067239"/>
            <a:ext cx="6944255" cy="3511550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cs-CZ" sz="3200" b="1" dirty="0">
                <a:solidFill>
                  <a:schemeClr val="tx1"/>
                </a:solidFill>
                <a:latin typeface="DINPro Medium"/>
              </a:rPr>
              <a:t>    </a:t>
            </a:r>
            <a:endParaRPr lang="cs-CZ" sz="2900" b="0" i="0" u="none" strike="noStrike" baseline="0" dirty="0">
              <a:solidFill>
                <a:srgbClr val="000000"/>
              </a:solidFill>
              <a:latin typeface="Symbol" panose="05050102010706020507" pitchFamily="18" charset="2"/>
            </a:endParaRPr>
          </a:p>
          <a:p>
            <a:pPr marL="0" indent="0">
              <a:buNone/>
            </a:pPr>
            <a:r>
              <a:rPr lang="cs-CZ" sz="21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• obce</a:t>
            </a:r>
          </a:p>
          <a:p>
            <a:pPr marL="0" indent="0">
              <a:buNone/>
            </a:pPr>
            <a:r>
              <a:rPr lang="cs-CZ" sz="21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• kraje </a:t>
            </a:r>
          </a:p>
          <a:p>
            <a:pPr marL="0" indent="0">
              <a:buNone/>
            </a:pPr>
            <a:r>
              <a:rPr lang="cs-CZ" sz="21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• dobrovolné svazky obcí </a:t>
            </a:r>
          </a:p>
          <a:p>
            <a:pPr marL="0" indent="0">
              <a:buNone/>
            </a:pPr>
            <a:r>
              <a:rPr lang="cs-CZ" sz="21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• organizace zřizované nebo zakládané kraji / obcemi / dobrovolnými svazky obcí </a:t>
            </a:r>
          </a:p>
          <a:p>
            <a:pPr marL="0" indent="0">
              <a:buNone/>
            </a:pPr>
            <a:r>
              <a:rPr lang="cs-CZ" sz="21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• organizační složky státu (OSS) </a:t>
            </a:r>
          </a:p>
          <a:p>
            <a:pPr marL="0" indent="0">
              <a:buNone/>
            </a:pPr>
            <a:r>
              <a:rPr lang="cs-CZ" sz="21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• příspěvkové organizace OSS (PO OSS) </a:t>
            </a:r>
          </a:p>
          <a:p>
            <a:pPr marL="0" indent="0">
              <a:buNone/>
            </a:pPr>
            <a:r>
              <a:rPr lang="cs-CZ" sz="21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• církve </a:t>
            </a:r>
          </a:p>
          <a:p>
            <a:pPr marL="0" indent="0">
              <a:buNone/>
            </a:pPr>
            <a:r>
              <a:rPr lang="cs-CZ" sz="21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• církevní organizace </a:t>
            </a:r>
          </a:p>
          <a:p>
            <a:pPr marL="0" indent="0">
              <a:buNone/>
            </a:pPr>
            <a:r>
              <a:rPr lang="cs-CZ" sz="21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DINPro Medium"/>
              </a:rPr>
              <a:t>• nestátní neziskové organizace (NNO) </a:t>
            </a:r>
          </a:p>
          <a:p>
            <a:pPr marL="0" indent="0">
              <a:buNone/>
            </a:pPr>
            <a:endParaRPr lang="cs-CZ" sz="2600" b="1" dirty="0">
              <a:solidFill>
                <a:schemeClr val="bg1">
                  <a:lumMod val="65000"/>
                </a:schemeClr>
              </a:solidFill>
              <a:latin typeface="DINPro Medium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endParaRPr lang="cs-CZ" sz="2300" b="1" dirty="0">
              <a:solidFill>
                <a:schemeClr val="bg1">
                  <a:lumMod val="65000"/>
                </a:schemeClr>
              </a:solidFill>
              <a:latin typeface="DIN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78379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64550"/>
            <a:ext cx="8093363" cy="916230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E83873"/>
                </a:solidFill>
                <a:effectLst/>
                <a:latin typeface="DINPro Medium"/>
                <a:ea typeface="Times New Roman" panose="02020603050405020304" pitchFamily="18" charset="0"/>
              </a:rPr>
              <a:t>Závazné dokumenty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F36F9C-ACF4-D91E-8374-69ED670211BD}"/>
              </a:ext>
            </a:extLst>
          </p:cNvPr>
          <p:cNvSpPr txBox="1"/>
          <p:nvPr/>
        </p:nvSpPr>
        <p:spPr>
          <a:xfrm>
            <a:off x="0" y="1502815"/>
            <a:ext cx="8551479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b="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       </a:t>
            </a:r>
            <a:r>
              <a:rPr lang="cs-CZ" sz="17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Obecná pravidla pro žadatele a příjemce</a:t>
            </a:r>
          </a:p>
          <a:p>
            <a:pPr lvl="1" algn="just"/>
            <a: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Závazná pro všechny specifické cíle a výzvy. Žadatel se řídí platnými pravidly v den vyhlášení výzvy MAS, tj. k 1.8.2023 </a:t>
            </a:r>
          </a:p>
          <a:p>
            <a:pPr marL="457200" lvl="1" indent="0" algn="just">
              <a:buNone/>
            </a:pPr>
            <a: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( platná verze Obecných pravidel pro tuto výzvu je ver.2 z 21.7.2022 </a:t>
            </a:r>
          </a:p>
          <a:p>
            <a:pPr marL="457200" lvl="1" indent="0" algn="just">
              <a:buNone/>
            </a:pPr>
            <a:r>
              <a:rPr lang="cs-CZ" sz="1700" dirty="0">
                <a:latin typeface="DINPro Medium"/>
                <a:hlinkClick r:id="rId2"/>
              </a:rPr>
              <a:t>Obecna-pravidla-2021-2027_verze-2.pdf.aspx (mmr.cz)</a:t>
            </a:r>
            <a:endParaRPr lang="cs-CZ" sz="1700" dirty="0">
              <a:latin typeface="DINPro Medium"/>
            </a:endParaRPr>
          </a:p>
          <a:p>
            <a:pPr marL="457200" lvl="1" indent="0" algn="just">
              <a:buNone/>
            </a:pPr>
            <a:endParaRPr lang="cs-CZ" sz="1600" b="1" u="sng" dirty="0">
              <a:solidFill>
                <a:schemeClr val="tx1">
                  <a:lumMod val="85000"/>
                  <a:lumOff val="15000"/>
                </a:schemeClr>
              </a:solidFill>
              <a:latin typeface="DINPro Medium"/>
            </a:endParaRPr>
          </a:p>
          <a:p>
            <a:pPr marL="457200" lvl="1" indent="0" algn="just">
              <a:buNone/>
            </a:pPr>
            <a:r>
              <a:rPr lang="cs-CZ" sz="17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Specifická pravidla pro žadatele a příjemce</a:t>
            </a:r>
          </a:p>
          <a:p>
            <a:pPr lvl="1" algn="just"/>
            <a: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Pro každou výzvu specifický dokument, který obsahuje informace o oprávněných žadatelích, podporovaných aktivitách, způsobilých výdajích atd. </a:t>
            </a:r>
          </a:p>
          <a:p>
            <a:pPr lvl="1" algn="just"/>
            <a: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Specifická pravidla pro žadatele a příjemce výzvy č. 49, žadatel se řídí platnými Specifickými pravidly v den vyhlášení výzvy MAS, ver.1 platná od 5.12.2022. </a:t>
            </a:r>
          </a:p>
          <a:p>
            <a:r>
              <a:rPr lang="cs-CZ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  <a:ea typeface="Times New Roman" panose="02020603050405020304" pitchFamily="18" charset="0"/>
              </a:rPr>
              <a:t>         </a:t>
            </a:r>
            <a:r>
              <a:rPr lang="cs-CZ" sz="1700" dirty="0">
                <a:latin typeface="DINPro Medium"/>
                <a:hlinkClick r:id="rId3"/>
              </a:rPr>
              <a:t>Specificka-pravidla-vyzvy-c-49-SOCIALNI-SLUZBY_CLLD.pdf.aspx (mmr.cz)</a:t>
            </a:r>
            <a:endParaRPr lang="cs-CZ" sz="1700" b="0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DINPro Medium"/>
            </a:endParaRPr>
          </a:p>
          <a:p>
            <a:pPr lvl="0"/>
            <a:endParaRPr lang="cs-CZ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1FC2DDD-3CEC-8856-206F-0DA5080B4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79" y="215110"/>
            <a:ext cx="598782" cy="6768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0399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64550"/>
            <a:ext cx="8093363" cy="916230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E83873"/>
                </a:solidFill>
                <a:effectLst/>
                <a:latin typeface="DINPro Medium"/>
                <a:ea typeface="Times New Roman" panose="02020603050405020304" pitchFamily="18" charset="0"/>
              </a:rPr>
              <a:t>Závazné dokumenty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F36F9C-ACF4-D91E-8374-69ED670211BD}"/>
              </a:ext>
            </a:extLst>
          </p:cNvPr>
          <p:cNvSpPr txBox="1"/>
          <p:nvPr/>
        </p:nvSpPr>
        <p:spPr>
          <a:xfrm>
            <a:off x="296260" y="1197405"/>
            <a:ext cx="8551479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7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Interní postupy MAS Rozvoj Krnovska </a:t>
            </a:r>
          </a:p>
          <a:p>
            <a:pPr algn="just"/>
            <a: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Minimální požadavky ŘO IROP k implementaci CLLD. Interní postupy jsou MAS upraveny podle svých vnitřních dokumentů http://www.maskrnovsko.cz/ </a:t>
            </a:r>
          </a:p>
          <a:p>
            <a:pPr algn="just"/>
            <a:r>
              <a:rPr lang="cs-CZ" sz="1700" dirty="0">
                <a:latin typeface="DINPro Medium"/>
                <a:hlinkClick r:id="rId2"/>
              </a:rPr>
              <a:t>Interni-postupy-smernice-IROP-2.pdf (maskrnovsko.cz)</a:t>
            </a:r>
            <a:endParaRPr lang="cs-CZ" sz="1700" b="1" dirty="0">
              <a:solidFill>
                <a:schemeClr val="tx1">
                  <a:lumMod val="85000"/>
                  <a:lumOff val="15000"/>
                </a:schemeClr>
              </a:solidFill>
              <a:latin typeface="DINPro Medium"/>
            </a:endParaRPr>
          </a:p>
          <a:p>
            <a:pPr algn="just"/>
            <a:endParaRPr lang="cs-CZ" sz="1700" b="1" dirty="0">
              <a:solidFill>
                <a:schemeClr val="tx1">
                  <a:lumMod val="85000"/>
                  <a:lumOff val="15000"/>
                </a:schemeClr>
              </a:solidFill>
              <a:latin typeface="DINPro Medium"/>
            </a:endParaRPr>
          </a:p>
          <a:p>
            <a:pPr algn="just"/>
            <a: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DO VYDÁNÍ PRÁVNÍHO AKTU SE ŽADATEL ŘÍDÍ VERZÍ OBECNÝCH A SPECIFICKÝCH PRAVIDEL PLATNÝCH V DEN VYHLÁŠENÍ VÝZVY MAS Rozvoj Krnovska.</a:t>
            </a:r>
          </a:p>
          <a:p>
            <a:pPr algn="just"/>
            <a:r>
              <a:rPr lang="cs-CZ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DINPro Medium"/>
              </a:rPr>
              <a:t>V DOBĚ REALIZACE, TJ. OD VYDÁNÍ PRÁVNÍHO AKTU, SE PŘÍJEMCE ŘÍDÍ VŽDY AKTUÁLNÍ PLATNOU VERZÍ OBECNÝCH I SPECIFICKÝCH PRAVIDEL. </a:t>
            </a:r>
          </a:p>
          <a:p>
            <a:pPr algn="just"/>
            <a:endParaRPr lang="cs-CZ" sz="1600" b="0" i="0" u="none" strike="noStrike" baseline="0" dirty="0">
              <a:solidFill>
                <a:schemeClr val="tx1">
                  <a:lumMod val="85000"/>
                  <a:lumOff val="15000"/>
                </a:schemeClr>
              </a:solidFill>
              <a:latin typeface="DINPro Medium"/>
            </a:endParaRPr>
          </a:p>
          <a:p>
            <a:pPr marL="342900" lvl="0" indent="-342900">
              <a:buFont typeface="+mj-lt"/>
              <a:buAutoNum type="arabicPeriod"/>
            </a:pPr>
            <a:endParaRPr lang="cs-CZ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1FC2DDD-3CEC-8856-206F-0DA5080B4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79" y="215110"/>
            <a:ext cx="598782" cy="676885"/>
          </a:xfrm>
          <a:prstGeom prst="rect">
            <a:avLst/>
          </a:prstGeom>
          <a:noFill/>
        </p:spPr>
      </p:pic>
      <p:pic>
        <p:nvPicPr>
          <p:cNvPr id="3" name="Picture 2" descr="350+ Document Pictures | Download Free Images &amp; Stock Photos on Unsplash">
            <a:extLst>
              <a:ext uri="{FF2B5EF4-FFF2-40B4-BE49-F238E27FC236}">
                <a16:creationId xmlns:a16="http://schemas.microsoft.com/office/drawing/2014/main" id="{E57F6310-AB0C-A376-BBC8-681D26FC7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639" y="3487980"/>
            <a:ext cx="3054099" cy="1342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874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1321</Words>
  <Application>Microsoft Office PowerPoint</Application>
  <PresentationFormat>Předvádění na obrazovce (16:9)</PresentationFormat>
  <Paragraphs>171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Calibri</vt:lpstr>
      <vt:lpstr>DINPro Medium</vt:lpstr>
      <vt:lpstr>Symbol</vt:lpstr>
      <vt:lpstr>Times New Roman</vt:lpstr>
      <vt:lpstr>Office Theme</vt:lpstr>
      <vt:lpstr>INTEGROVANÝ REGIONÁLNÍ OPERAČNÍ PROGRAM 2021-2027</vt:lpstr>
      <vt:lpstr>Program semináře</vt:lpstr>
      <vt:lpstr>Prezentace aplikace PowerPoint</vt:lpstr>
      <vt:lpstr>Prezentace aplikace PowerPoint</vt:lpstr>
      <vt:lpstr> Podporované aktivity</vt:lpstr>
      <vt:lpstr>Cílové skupiny</vt:lpstr>
      <vt:lpstr>Prezentace aplikace PowerPoint</vt:lpstr>
      <vt:lpstr>Závazné dokumenty</vt:lpstr>
      <vt:lpstr>Závazné dokumenty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Indikátory</vt:lpstr>
      <vt:lpstr>DĚKUJI Vám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2023-09-13T11:23:01Z</dcterms:modified>
</cp:coreProperties>
</file>