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2"/>
  </p:sldMasterIdLst>
  <p:notesMasterIdLst>
    <p:notesMasterId r:id="rId58"/>
  </p:notesMasterIdLst>
  <p:handoutMasterIdLst>
    <p:handoutMasterId r:id="rId59"/>
  </p:handoutMasterIdLst>
  <p:sldIdLst>
    <p:sldId id="256" r:id="rId3"/>
    <p:sldId id="265" r:id="rId4"/>
    <p:sldId id="257" r:id="rId5"/>
    <p:sldId id="314" r:id="rId6"/>
    <p:sldId id="315" r:id="rId7"/>
    <p:sldId id="286" r:id="rId8"/>
    <p:sldId id="316" r:id="rId9"/>
    <p:sldId id="317" r:id="rId10"/>
    <p:sldId id="318" r:id="rId11"/>
    <p:sldId id="319" r:id="rId12"/>
    <p:sldId id="288" r:id="rId13"/>
    <p:sldId id="289" r:id="rId14"/>
    <p:sldId id="300" r:id="rId15"/>
    <p:sldId id="302" r:id="rId16"/>
    <p:sldId id="303" r:id="rId17"/>
    <p:sldId id="304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13" r:id="rId56"/>
    <p:sldId id="294" r:id="rId5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28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43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35024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06C7-F2C3-48B6-8A22-C484D800B5D4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51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06C7-F2C3-48B6-8A22-C484D800B5D4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59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CDD16-4905-4388-9D00-A485ECB8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DF926E-63E6-4AC6-8A47-64E8D0060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28ADD6-6D51-469C-9AD3-3D1152F9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FD85CF-E5D1-4025-BB30-039D61CD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0A9A60-A3A2-48BA-B590-F90313AF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61AE3-8363-42BF-A960-69CE23B9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AC8101-3A41-4EFE-B9A3-FD53EE223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CA728E-9ADE-473F-AA7E-0D217468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0D400A-A739-46F9-A189-E09C049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D3D841-7A8C-4EE4-A24D-50F40B56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0E2159-CCC3-43B5-BB81-6163688B3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A467AD-DE12-462E-86D3-66E394C78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6ED036-664D-44A7-A0FA-8FF4E92B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F3CB40-5314-436D-B0CD-309AFC1E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C10DAD-B297-4227-A487-733B066F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1DCD-FA7E-48C1-9A19-BF60A650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5B9E8-2911-41A4-A857-756602C6D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C426F3-68AD-4C04-8A76-6BF723F1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A6C60-36FA-4E9C-BD52-3F1B9DC7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AE76F4-5043-4831-904B-58753445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06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0B664-4A47-4BFA-B4AE-B0E86191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B661DC-474B-4987-A05D-E92247FA8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5E31D-2138-4628-A56A-E2F9636B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ADF87B-6A20-4109-9A7E-DF374063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0E0F93-F74B-4EA8-A7C8-8D322431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93A4A-CF75-4761-8C12-9CDC9077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9E721-5C3D-4D85-8517-552E15D1E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F077AC-E0F7-4576-9EEF-F22EFE5A1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44C646-5DE4-4E35-A61B-C856071D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4E4D93-1E52-49AB-9744-EB052C22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093768-80DC-4BF1-B845-38DE8241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047D2-7A02-4682-81D9-570D7EB8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1A0950-088F-4C9D-9601-4E5B5031D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4E2578-6A42-4F81-B199-6D23D2393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60A378-0A1E-495D-B5E0-849D2C22E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5DB03E-CE13-48CB-8FE1-58F7091E7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CEFFB6-12B0-4810-9885-AAC0AAB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D86FBA-9546-47F9-B3ED-16EA269B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29A86C-A925-49DF-9D18-8660FAC9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66068-8BE8-41B4-BE39-1DBA42E4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596071-6BF1-4FE0-BED2-7D7AE27E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2554A0-73A0-40C1-A644-A17C811A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B0D4B9-289A-41FB-A5AF-902B2BAD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79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F57A0E-0547-46D6-BCE8-C91A91DF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FF6E37-9B3B-495F-91E3-2D4EF286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95E41A-2547-4D33-9700-19EC445A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2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EB3C0-D8A8-4F41-A33B-2822235C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CB54D-1093-48E7-B7BD-71BE96C9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7D3468-B83D-42FB-B71C-D23A1BB20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87E41-F26E-4B74-9DAE-EBABAAED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71D689-D695-4A21-96FE-50F78AB4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AA0023-531D-47C8-96B5-4F5583B3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4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A3355-A6DC-431A-8731-45C8457B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1E0010-ACB3-4804-B8A5-35A9026DB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00ACDF-AF56-44A5-8D9E-5343C582D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9206B9-F5AC-4B16-BB59-9067E87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6AA454-4800-4D91-B83D-78730AC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2AAE6A-8B88-4495-B24D-AFD92156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0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586F7C-5A69-4C02-BDBC-310A3B4D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F00363-F2D3-4520-BCED-41CAC12E6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5BB07-61FB-4ED1-83A1-727FDFBA0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7187-C200-495F-A386-621319EADA8F}" type="datetimeFigureOut">
              <a:rPr lang="cs-CZ" smtClean="0"/>
              <a:pPr/>
              <a:t>25.07.2019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5D35B3-8A83-4A35-8842-F16122BCB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071092-70A7-44BD-AF94-2508CCF40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7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drcmankova@maskrnovsko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138084" y="2241754"/>
            <a:ext cx="9601200" cy="246789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Výzva MAS</a:t>
            </a:r>
            <a:br>
              <a:rPr lang="cs-CZ" sz="3600" dirty="0"/>
            </a:br>
            <a:r>
              <a:rPr lang="cs-CZ" sz="3600" dirty="0"/>
              <a:t>z Operačního programu zaměstnanost </a:t>
            </a:r>
            <a:br>
              <a:rPr lang="cs-CZ" sz="3600" dirty="0"/>
            </a:br>
            <a:br>
              <a:rPr lang="cs-CZ" sz="3600" dirty="0"/>
            </a:br>
            <a:endParaRPr lang="cs-CZ" sz="3600" b="1" i="0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295400" y="3636335"/>
            <a:ext cx="9601200" cy="3029507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6500" dirty="0"/>
              <a:t>27.9.2018 v kanceláři MAS, Hl. náměstí 104, Krnov</a:t>
            </a:r>
          </a:p>
          <a:p>
            <a:endParaRPr lang="cs-CZ" dirty="0"/>
          </a:p>
          <a:p>
            <a:endParaRPr lang="cs-CZ" sz="5100" b="1" i="1" dirty="0"/>
          </a:p>
          <a:p>
            <a:r>
              <a:rPr lang="cs-CZ" sz="5100" b="1" i="1" dirty="0"/>
              <a:t> </a:t>
            </a:r>
            <a:r>
              <a:rPr lang="cs-CZ" sz="5100" b="1" i="1" dirty="0">
                <a:solidFill>
                  <a:srgbClr val="FF0000"/>
                </a:solidFill>
              </a:rPr>
              <a:t>Seminář pro příjemce</a:t>
            </a:r>
          </a:p>
          <a:p>
            <a:r>
              <a:rPr lang="cs-CZ" sz="3200" b="1" dirty="0"/>
              <a:t>	</a:t>
            </a:r>
          </a:p>
          <a:p>
            <a:endParaRPr lang="cs-CZ" sz="3200" b="1" dirty="0"/>
          </a:p>
          <a:p>
            <a:r>
              <a:rPr lang="cs-CZ" sz="2000" b="0" i="0" dirty="0"/>
              <a:t>     </a:t>
            </a:r>
          </a:p>
        </p:txBody>
      </p:sp>
      <p:pic>
        <p:nvPicPr>
          <p:cNvPr id="5" name="Obrázek 4" descr="logo-OPZ_barevne.jpg">
            <a:extLst>
              <a:ext uri="{FF2B5EF4-FFF2-40B4-BE49-F238E27FC236}">
                <a16:creationId xmlns:a16="http://schemas.microsoft.com/office/drawing/2014/main" id="{6713853D-1BB9-486B-85F9-6B182BA8F726}"/>
              </a:ext>
            </a:extLst>
          </p:cNvPr>
          <p:cNvPicPr/>
          <p:nvPr/>
        </p:nvPicPr>
        <p:blipFill>
          <a:blip r:embed="rId2" cstate="print"/>
          <a:srcRect l="2810" t="15874" r="25455" b="19251"/>
          <a:stretch>
            <a:fillRect/>
          </a:stretch>
        </p:blipFill>
        <p:spPr>
          <a:xfrm>
            <a:off x="326843" y="472065"/>
            <a:ext cx="3789565" cy="8458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99EC0E-87DA-4A5B-9A2F-2A8C8EEDB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70" y="472065"/>
            <a:ext cx="5600029" cy="9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2C78AB-C9F8-43D2-BB1A-AB297B91B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26" y="755234"/>
            <a:ext cx="1491425" cy="3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2541B-738A-4537-A9F1-AA47418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7087A6-5F7E-4C71-A039-4E4D2E63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999460"/>
            <a:ext cx="9509760" cy="54898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cs-CZ" sz="1600" b="1" dirty="0">
                <a:solidFill>
                  <a:srgbClr val="FF0000"/>
                </a:solidFill>
              </a:rPr>
              <a:t>INDIKÁTORY SLEDOVANÉ AUTOMATIKOU </a:t>
            </a:r>
          </a:p>
          <a:p>
            <a:pPr marL="45720" indent="0">
              <a:buNone/>
            </a:pPr>
            <a:r>
              <a:rPr lang="cs-CZ" sz="1600" b="1" dirty="0"/>
              <a:t>Kód </a:t>
            </a:r>
            <a:r>
              <a:rPr lang="cs-CZ" sz="1600" dirty="0"/>
              <a:t>	</a:t>
            </a:r>
            <a:r>
              <a:rPr lang="cs-CZ" sz="1600" b="1" dirty="0"/>
              <a:t>Název indikátoru 		Měrná jednotka </a:t>
            </a:r>
            <a:r>
              <a:rPr lang="cs-CZ" sz="1600" dirty="0"/>
              <a:t>		</a:t>
            </a:r>
            <a:r>
              <a:rPr lang="cs-CZ" sz="1600" b="1" dirty="0"/>
              <a:t>Typ indikátoru </a:t>
            </a:r>
            <a:r>
              <a:rPr lang="cs-CZ" sz="1600" dirty="0"/>
              <a:t>	</a:t>
            </a:r>
          </a:p>
          <a:p>
            <a:pPr marL="45720" indent="0">
              <a:buNone/>
            </a:pPr>
            <a:r>
              <a:rPr lang="cs-CZ" sz="1600" dirty="0"/>
              <a:t>6 73 15 	Bývalí účastníci projektů v oblasti sociálních služeb, u nichž služba naplnila svůj účel 						osoby 			Výsledek 	</a:t>
            </a:r>
          </a:p>
          <a:p>
            <a:pPr marL="45720" indent="0">
              <a:buNone/>
            </a:pPr>
            <a:r>
              <a:rPr lang="cs-CZ" sz="1600" dirty="0"/>
              <a:t>6 73 10 	Bývalí účastníci projektů u nichž intervence formou sociální práce naplnila svůj účel 						osoby 			Výsledek 	</a:t>
            </a:r>
          </a:p>
          <a:p>
            <a:pPr marL="45720" indent="0">
              <a:buNone/>
            </a:pPr>
            <a:r>
              <a:rPr lang="cs-CZ" sz="1600" dirty="0"/>
              <a:t>6 25 00 	Účastníci v procesu vzdělávání/odborné přípravy po ukončení své účasti 							osoby 			Výsledek 	</a:t>
            </a:r>
          </a:p>
          <a:p>
            <a:pPr marL="45720" indent="0">
              <a:buNone/>
            </a:pPr>
            <a:r>
              <a:rPr lang="cs-CZ" sz="1600" dirty="0"/>
              <a:t>6 26 00 	Účastnící, kteří získali kvalifikaci po ukončení své účasti 	</a:t>
            </a:r>
          </a:p>
          <a:p>
            <a:pPr marL="45720" indent="0">
              <a:buNone/>
            </a:pPr>
            <a:r>
              <a:rPr lang="cs-CZ" sz="1600" dirty="0"/>
              <a:t>				osoby 			Výsledek 	</a:t>
            </a:r>
          </a:p>
          <a:p>
            <a:pPr marL="45720" indent="0">
              <a:buNone/>
            </a:pPr>
            <a:r>
              <a:rPr lang="cs-CZ" sz="1600" dirty="0"/>
              <a:t>6 28 00 	Znevýhodnění účastníci, kteří po ukončení své účasti hledají zaměstnání, jsou v procesu vzdělávání/odborné přípravy, rozšiřují si kvalifikaci nebo 	jsou zaměstnaní, a to i OSVČ 	</a:t>
            </a:r>
          </a:p>
          <a:p>
            <a:pPr marL="45720" indent="0">
              <a:buNone/>
            </a:pPr>
            <a:r>
              <a:rPr lang="cs-CZ" sz="1600" dirty="0"/>
              <a:t>				osoby 			Výsledek 	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6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EBB3F-CCC6-40A6-A558-141DB423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53366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ZPRÁVA O REALIZACI – 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B9E411-012F-45BC-B8ED-89D32F078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190847"/>
            <a:ext cx="9509760" cy="483873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pl-PL" dirty="0"/>
              <a:t>Pozor na prokazatelnost vykazovaných hodnot (záznamy o každém klientovi). </a:t>
            </a:r>
          </a:p>
          <a:p>
            <a:r>
              <a:rPr lang="cs-CZ" dirty="0"/>
              <a:t>Počet účastníků projektu je nutno zadávat prostřednictvím systému IS ESF (www.esfcr.cz) vždy za příslušné monitorované období. </a:t>
            </a:r>
          </a:p>
          <a:p>
            <a:r>
              <a:rPr lang="cs-CZ" dirty="0"/>
              <a:t>Podpořené osoby se uvádějí průběžně s jakoukoliv výši podpory, systém hlídá minimální hranici 40 hodin, při nižším počtu podpořenou osobu nezapočte. Průběžné sledování naplnění indikátorů (v </a:t>
            </a:r>
            <a:r>
              <a:rPr lang="cs-CZ" dirty="0" err="1"/>
              <a:t>ZoR</a:t>
            </a:r>
            <a:r>
              <a:rPr lang="cs-CZ" dirty="0"/>
              <a:t>). </a:t>
            </a:r>
          </a:p>
          <a:p>
            <a:r>
              <a:rPr lang="cs-CZ" dirty="0"/>
              <a:t>Ke každé osobě se zapisuje, </a:t>
            </a:r>
            <a:r>
              <a:rPr lang="cs-CZ" b="1" dirty="0"/>
              <a:t>jakých podpor v rámci projektu využila </a:t>
            </a:r>
            <a:r>
              <a:rPr lang="cs-CZ" dirty="0"/>
              <a:t>a </a:t>
            </a:r>
            <a:r>
              <a:rPr lang="cs-CZ" b="1" dirty="0"/>
              <a:t>v jakém rozsahu </a:t>
            </a:r>
            <a:r>
              <a:rPr lang="cs-CZ" dirty="0"/>
              <a:t>(v počtu hodin, příp. dnů apod., jednotka se liší podle kategorie využité podpory). U vzdělávání se dále rozlišuje, zda proběhlo elektronickou formou nebo ne. </a:t>
            </a:r>
          </a:p>
          <a:p>
            <a:r>
              <a:rPr lang="cs-CZ" b="1" dirty="0"/>
              <a:t>IS ESF </a:t>
            </a:r>
            <a:r>
              <a:rPr lang="cs-CZ" dirty="0"/>
              <a:t>– záznam indikátorů týkající se účastníků projektu </a:t>
            </a:r>
          </a:p>
          <a:p>
            <a:r>
              <a:rPr lang="cs-CZ" b="1" dirty="0"/>
              <a:t>Údaje o podpořených osobách </a:t>
            </a:r>
            <a:r>
              <a:rPr lang="cs-CZ" dirty="0"/>
              <a:t>a jejich podporách zapisujte do IS ESF 2014+ průběžně tak, aby v rámci předkládaných Zpráv o realizaci byly do výpočtu indikátoru 60000 zahrnuty všechny osoby, které nejpozději ke konci sledovaného období překročily limit pro bagatelní podporu a splnily tedy podmínky pro vykazování v indikátoru.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8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ZPRÁVA O REALIZACI – ŽOP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BD327A-AF89-48E8-9A7F-556F01F6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18437"/>
            <a:ext cx="9509760" cy="471114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" indent="0">
              <a:buNone/>
            </a:pPr>
            <a:r>
              <a:rPr lang="cs-CZ" dirty="0"/>
              <a:t>Obsahem je vyúčtování prostředků za dané monitorované období </a:t>
            </a:r>
          </a:p>
          <a:p>
            <a:r>
              <a:rPr lang="cs-CZ" dirty="0"/>
              <a:t>údaje zadávané prostřednictvím soupisek, </a:t>
            </a:r>
          </a:p>
          <a:p>
            <a:r>
              <a:rPr lang="cs-CZ" dirty="0"/>
              <a:t>přílohy – účetní doklady, objednávky, smlouvy, výpisy z účtů. 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2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PUBLICITA – POVINNOSTI PŘÍJEMCE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BD327A-AF89-48E8-9A7F-556F01F6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18437"/>
            <a:ext cx="9509760" cy="471114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cs-CZ" b="1" dirty="0"/>
          </a:p>
          <a:p>
            <a:r>
              <a:rPr lang="cs-CZ" b="1" dirty="0"/>
              <a:t>Povinný plakát A3 s informacemi o projektu</a:t>
            </a:r>
          </a:p>
          <a:p>
            <a:pPr marL="45720" indent="0">
              <a:buNone/>
            </a:pPr>
            <a:r>
              <a:rPr lang="cs-CZ" dirty="0"/>
              <a:t>	- po celou dobu realizace projektu</a:t>
            </a:r>
          </a:p>
          <a:p>
            <a:pPr marL="45720" indent="0">
              <a:buNone/>
            </a:pPr>
            <a:r>
              <a:rPr lang="cs-CZ" dirty="0"/>
              <a:t>	- v místě realizace projektu snadno viditelném pro veřejnost (př. vstupní prostory 	budovy)</a:t>
            </a:r>
          </a:p>
          <a:p>
            <a:pPr marL="45720" indent="0">
              <a:buNone/>
            </a:pPr>
            <a:r>
              <a:rPr lang="cs-CZ" dirty="0"/>
              <a:t>	- pokud je projekt realizován na více místech, bude umístěn na všech těchto 	místech</a:t>
            </a:r>
          </a:p>
          <a:p>
            <a:pPr marL="45720" indent="0">
              <a:buNone/>
            </a:pPr>
            <a:r>
              <a:rPr lang="cs-CZ" dirty="0"/>
              <a:t>	- po celou dobu realizace projektu</a:t>
            </a:r>
          </a:p>
          <a:p>
            <a:pPr marL="45720" indent="0">
              <a:buNone/>
            </a:pPr>
            <a:r>
              <a:rPr lang="cs-CZ" dirty="0"/>
              <a:t>	- plakát nutno vygenerovat zde: https://publicita.dotaceeu.cz/ </a:t>
            </a:r>
          </a:p>
          <a:p>
            <a:r>
              <a:rPr lang="cs-CZ" b="1" dirty="0"/>
              <a:t>Web příjemce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Logo ESF na webových stránkách příjemce, včetně příp. profilů projektu na 	sociálních sítích. </a:t>
            </a:r>
          </a:p>
          <a:p>
            <a:pPr marL="45720" indent="0">
              <a:buNone/>
            </a:pPr>
            <a:r>
              <a:rPr lang="cs-CZ" dirty="0"/>
              <a:t>	- Logo ESF na viditelném místě v horní části obrazovky bez nutnosti rolovat. </a:t>
            </a:r>
          </a:p>
          <a:p>
            <a:pPr marL="45720" indent="0">
              <a:buNone/>
            </a:pPr>
            <a:r>
              <a:rPr lang="cs-CZ" dirty="0"/>
              <a:t>	- Při umístění více log v řadě, logo ESF zcela vlevo. </a:t>
            </a:r>
          </a:p>
          <a:p>
            <a:pPr marL="4572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9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PUBLICITA – POUŽITÍ PŘÍJEMCEM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BD327A-AF89-48E8-9A7F-556F01F6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318437"/>
            <a:ext cx="11700933" cy="471114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NE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interní dokumenty</a:t>
            </a:r>
          </a:p>
          <a:p>
            <a:pPr marL="45720" indent="0">
              <a:buNone/>
            </a:pPr>
            <a:r>
              <a:rPr lang="cs-CZ" dirty="0"/>
              <a:t>	- archivační šanony</a:t>
            </a:r>
          </a:p>
          <a:p>
            <a:pPr marL="45720" indent="0">
              <a:buNone/>
            </a:pPr>
            <a:r>
              <a:rPr lang="cs-CZ" dirty="0"/>
              <a:t>	- elektronická i listinná komunikace</a:t>
            </a:r>
          </a:p>
          <a:p>
            <a:pPr marL="45720" indent="0">
              <a:buNone/>
            </a:pPr>
            <a:r>
              <a:rPr lang="cs-CZ" dirty="0"/>
              <a:t>	- pracovní smlouvy, smlouvy </a:t>
            </a:r>
            <a:r>
              <a:rPr lang="cs-CZ" dirty="0" err="1"/>
              <a:t>sdodavateli</a:t>
            </a:r>
            <a:r>
              <a:rPr lang="cs-CZ" dirty="0"/>
              <a:t>, dalšími příjemci, partnery apod.</a:t>
            </a:r>
          </a:p>
          <a:p>
            <a:pPr marL="45720" indent="0">
              <a:buNone/>
            </a:pPr>
            <a:r>
              <a:rPr lang="cs-CZ" dirty="0"/>
              <a:t>	- účetní doklady vztahující se </a:t>
            </a:r>
            <a:r>
              <a:rPr lang="cs-CZ" dirty="0" err="1"/>
              <a:t>kvýdajům</a:t>
            </a:r>
            <a:r>
              <a:rPr lang="cs-CZ" dirty="0"/>
              <a:t> projektu</a:t>
            </a:r>
          </a:p>
          <a:p>
            <a:pPr marL="45720" indent="0">
              <a:buNone/>
            </a:pPr>
            <a:r>
              <a:rPr lang="cs-CZ" dirty="0"/>
              <a:t>	- vybavení pořízené </a:t>
            </a:r>
            <a:r>
              <a:rPr lang="cs-CZ" dirty="0" err="1"/>
              <a:t>zprostředků</a:t>
            </a:r>
            <a:r>
              <a:rPr lang="cs-CZ" dirty="0"/>
              <a:t> projektu (s výjimkou propagačních předmětů)</a:t>
            </a:r>
          </a:p>
          <a:p>
            <a:pPr marL="45720" indent="0">
              <a:buNone/>
            </a:pPr>
            <a:r>
              <a:rPr lang="cs-CZ" dirty="0"/>
              <a:t>	- neplacené PR články a převzaté PR výstupy (např. médii)</a:t>
            </a:r>
          </a:p>
          <a:p>
            <a:pPr marL="45720" indent="0">
              <a:buNone/>
            </a:pPr>
            <a:r>
              <a:rPr lang="cs-CZ" dirty="0"/>
              <a:t>	- ceny do soutěží</a:t>
            </a:r>
          </a:p>
          <a:p>
            <a:pPr marL="45720" indent="0">
              <a:buNone/>
            </a:pPr>
            <a:r>
              <a:rPr lang="cs-CZ" dirty="0"/>
              <a:t>	- výstupy, kde to není technicky možné (např. strojově generované objednávky, 	faktury)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7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PUBLICITA – LOGA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BD327A-AF89-48E8-9A7F-556F01F6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318437"/>
            <a:ext cx="11700933" cy="4711142"/>
          </a:xfrm>
        </p:spPr>
        <p:txBody>
          <a:bodyPr>
            <a:normAutofit fontScale="32500" lnSpcReduction="20000"/>
          </a:bodyPr>
          <a:lstStyle/>
          <a:p>
            <a:r>
              <a:rPr lang="cs-CZ" sz="4000" dirty="0"/>
              <a:t>Barevné provedení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4000" dirty="0"/>
              <a:t>Jednobarevné provedení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6400" dirty="0"/>
              <a:t>Generátor povinné publicity ESIF je nutné použít pro vytvoření povinného plakátu, který musí každý příjemce podpory umístit v místě realizace projektu (ev. dočasná/stálá deska či billboard). http://publicita.dotaceeu.cz </a:t>
            </a:r>
          </a:p>
          <a:p>
            <a:endParaRPr lang="cs-CZ" dirty="0"/>
          </a:p>
          <a:p>
            <a:pPr marL="4572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770394-47FF-4E31-8357-9A1CE4B5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5" y="1613469"/>
            <a:ext cx="6114601" cy="12673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06A304-6288-4761-84B7-A51939634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5" y="3367974"/>
            <a:ext cx="6114601" cy="10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PLÁN AKTIVIT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BD327A-AF89-48E8-9A7F-556F01F6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318437"/>
            <a:ext cx="11700933" cy="471114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ŘO si může vyžádat plán aktivit projektu na </a:t>
            </a:r>
            <a:r>
              <a:rPr lang="cs-CZ" b="1" dirty="0"/>
              <a:t>období 1 – 6 měsíců</a:t>
            </a:r>
            <a:r>
              <a:rPr lang="cs-CZ" dirty="0"/>
              <a:t>, a to i opakovaně, až na celou dobu realizace projektu. </a:t>
            </a:r>
          </a:p>
          <a:p>
            <a:r>
              <a:rPr lang="cs-CZ" dirty="0"/>
              <a:t>Plán aktivit slouží ŘO k provádění neohlášených kontrol realizace projektu </a:t>
            </a:r>
            <a:r>
              <a:rPr lang="cs-CZ" b="1" dirty="0"/>
              <a:t>pro snížení rizika podvodu</a:t>
            </a:r>
            <a:r>
              <a:rPr lang="cs-CZ" dirty="0"/>
              <a:t>. </a:t>
            </a:r>
          </a:p>
          <a:p>
            <a:r>
              <a:rPr lang="cs-CZ" dirty="0"/>
              <a:t>Výzva k předložení plánu aktivit a jeho doložení probíhá prostřednictvím </a:t>
            </a:r>
            <a:r>
              <a:rPr lang="cs-CZ" b="1" dirty="0"/>
              <a:t>depeše v MS2014+</a:t>
            </a:r>
            <a:r>
              <a:rPr lang="cs-CZ" dirty="0"/>
              <a:t>. </a:t>
            </a:r>
          </a:p>
          <a:p>
            <a:r>
              <a:rPr lang="cs-CZ" dirty="0"/>
              <a:t>Příjemce má vždy </a:t>
            </a:r>
            <a:r>
              <a:rPr lang="cs-CZ" b="1" dirty="0"/>
              <a:t>nejméně 2 týdny </a:t>
            </a:r>
            <a:r>
              <a:rPr lang="cs-CZ" dirty="0"/>
              <a:t>na zpracování a předložení plánu aktivit. </a:t>
            </a:r>
          </a:p>
          <a:p>
            <a:r>
              <a:rPr lang="cs-CZ" dirty="0"/>
              <a:t>Předkládá se </a:t>
            </a:r>
            <a:r>
              <a:rPr lang="cs-CZ" b="1" dirty="0"/>
              <a:t>ve formě tabulky </a:t>
            </a:r>
            <a:r>
              <a:rPr lang="cs-CZ" dirty="0"/>
              <a:t>ve formátu .</a:t>
            </a:r>
            <a:r>
              <a:rPr lang="cs-CZ" dirty="0" err="1"/>
              <a:t>xls</a:t>
            </a:r>
            <a:r>
              <a:rPr lang="cs-CZ" dirty="0"/>
              <a:t> dle </a:t>
            </a:r>
            <a:r>
              <a:rPr lang="cs-CZ" b="1" dirty="0"/>
              <a:t>vzoru na esfcr.cz </a:t>
            </a:r>
            <a:r>
              <a:rPr lang="cs-CZ" i="1" dirty="0"/>
              <a:t>(složka Dokumenty, záložka Pokyny k vyplnění zprávy o realizaci)</a:t>
            </a:r>
            <a:r>
              <a:rPr lang="cs-CZ" dirty="0"/>
              <a:t>, která je </a:t>
            </a:r>
            <a:r>
              <a:rPr lang="cs-CZ" b="1" dirty="0"/>
              <a:t>elektronicky podepsaná </a:t>
            </a:r>
            <a:r>
              <a:rPr lang="cs-CZ" dirty="0"/>
              <a:t>osobou oprávněnou jednat za příjemce vůči ŘO. </a:t>
            </a:r>
          </a:p>
          <a:p>
            <a:r>
              <a:rPr lang="cs-CZ" dirty="0"/>
              <a:t>Zahrnuje všechny </a:t>
            </a:r>
            <a:r>
              <a:rPr lang="cs-CZ" b="1" dirty="0"/>
              <a:t>skupinové akce pro CS</a:t>
            </a:r>
            <a:r>
              <a:rPr lang="cs-CZ" dirty="0"/>
              <a:t>. 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8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PLÁN AKTIVIT PROJEKTU - VZOR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DD286E3-6E20-4EB8-9882-3988BF6DE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381" y="1319213"/>
            <a:ext cx="10771375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PLÁN AKTIVIT PROJEKTU - VZOR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E4F6FA-EFA2-4F80-8F3F-AB44DFAF4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3" y="1337733"/>
            <a:ext cx="10351231" cy="46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PLÁN AKTIVIT PROJEKTU -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45720" indent="0">
              <a:buNone/>
            </a:pPr>
            <a:r>
              <a:rPr lang="cs-CZ" b="1" dirty="0"/>
              <a:t>Jednorázové akce</a:t>
            </a:r>
            <a:endParaRPr lang="cs-CZ" dirty="0"/>
          </a:p>
          <a:p>
            <a:r>
              <a:rPr lang="cs-CZ" dirty="0"/>
              <a:t>datum akce; </a:t>
            </a:r>
          </a:p>
          <a:p>
            <a:r>
              <a:rPr lang="cs-CZ" dirty="0"/>
              <a:t>čas zahájení akce; </a:t>
            </a:r>
          </a:p>
          <a:p>
            <a:r>
              <a:rPr lang="cs-CZ" dirty="0"/>
              <a:t>čas ukončení akce; </a:t>
            </a:r>
          </a:p>
          <a:p>
            <a:r>
              <a:rPr lang="cs-CZ" dirty="0"/>
              <a:t>plánovaný čas pro přestávky (přerušení akce) v délce více než 15 minut; </a:t>
            </a:r>
          </a:p>
          <a:p>
            <a:r>
              <a:rPr lang="cs-CZ" dirty="0"/>
              <a:t>název akce a krátký popis obsahu akce; </a:t>
            </a:r>
          </a:p>
          <a:p>
            <a:r>
              <a:rPr lang="cs-CZ" dirty="0"/>
              <a:t>místo konání akce (obec, ulice, číslo popisné, včetně označení místnosti); </a:t>
            </a:r>
          </a:p>
          <a:p>
            <a:r>
              <a:rPr lang="cs-CZ" dirty="0"/>
              <a:t>realizátor akce; </a:t>
            </a:r>
          </a:p>
          <a:p>
            <a:r>
              <a:rPr lang="cs-CZ" dirty="0"/>
              <a:t>zda se jedná o akci pouze pro cílovou skupinu projektu, nebo i pro další osoby; 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5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727624" cy="8642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Program semináře</a:t>
            </a:r>
            <a:endParaRPr lang="cs-CZ" sz="3400" b="1" i="0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120" y="1617785"/>
            <a:ext cx="9509760" cy="4687828"/>
          </a:xfrm>
        </p:spPr>
        <p:txBody>
          <a:bodyPr>
            <a:normAutofit/>
          </a:bodyPr>
          <a:lstStyle/>
          <a:p>
            <a:r>
              <a:rPr lang="cs-CZ" dirty="0"/>
              <a:t>Rozhodnutí o poskytnutí dotace</a:t>
            </a:r>
          </a:p>
          <a:p>
            <a:r>
              <a:rPr lang="cs-CZ" dirty="0"/>
              <a:t>Zpráva o realizaci</a:t>
            </a:r>
          </a:p>
          <a:p>
            <a:r>
              <a:rPr lang="cs-CZ" dirty="0"/>
              <a:t>Publicita</a:t>
            </a:r>
          </a:p>
          <a:p>
            <a:r>
              <a:rPr lang="cs-CZ" dirty="0"/>
              <a:t>Plán aktivit projektu</a:t>
            </a:r>
          </a:p>
          <a:p>
            <a:r>
              <a:rPr lang="cs-CZ" dirty="0"/>
              <a:t>Způsobilé a nezpůsobilé výdaje</a:t>
            </a:r>
          </a:p>
          <a:p>
            <a:r>
              <a:rPr lang="cs-CZ" dirty="0"/>
              <a:t>Změny projektu</a:t>
            </a:r>
          </a:p>
          <a:p>
            <a:r>
              <a:rPr lang="cs-CZ" dirty="0"/>
              <a:t>Dotazy</a:t>
            </a:r>
          </a:p>
          <a:p>
            <a:endParaRPr lang="cs-CZ" dirty="0"/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cs-CZ" sz="2000" b="0" i="0" dirty="0">
              <a:solidFill>
                <a:srgbClr val="323232">
                  <a:lumMod val="90000"/>
                </a:srgbClr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PLÁN AKTIVIT PROJEKTU -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r>
              <a:rPr lang="cs-CZ" b="1" dirty="0"/>
              <a:t>Provozovny, služby klientům </a:t>
            </a:r>
            <a:endParaRPr lang="cs-CZ" dirty="0"/>
          </a:p>
          <a:p>
            <a:r>
              <a:rPr lang="cs-CZ" dirty="0"/>
              <a:t>název provozovny; </a:t>
            </a:r>
          </a:p>
          <a:p>
            <a:r>
              <a:rPr lang="cs-CZ" dirty="0"/>
              <a:t>krátký popis poskytovaných služeb; </a:t>
            </a:r>
          </a:p>
          <a:p>
            <a:r>
              <a:rPr lang="cs-CZ" dirty="0"/>
              <a:t>adresa poskytování služeb (obec, ulice, číslo popisné, včetně označení místnosti); </a:t>
            </a:r>
          </a:p>
          <a:p>
            <a:r>
              <a:rPr lang="cs-CZ" dirty="0"/>
              <a:t>specifikace provozní doby (dny v týdnu a přesnou otevírací dobu, včetně případných přestávek v jednotlivých dnech); </a:t>
            </a:r>
          </a:p>
          <a:p>
            <a:r>
              <a:rPr lang="cs-CZ" dirty="0"/>
              <a:t>provozovatel. </a:t>
            </a:r>
          </a:p>
        </p:txBody>
      </p:sp>
    </p:spTree>
    <p:extLst>
      <p:ext uri="{BB962C8B-B14F-4D97-AF65-F5344CB8AC3E}">
        <p14:creationId xmlns:p14="http://schemas.microsoft.com/office/powerpoint/2010/main" val="24973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PLÁN AKTIVIT PROJEKTU - SANKCE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Sankce za nepředložení plánu aktivit: </a:t>
            </a:r>
            <a:r>
              <a:rPr lang="cs-CZ" b="1" dirty="0"/>
              <a:t>0,5 % </a:t>
            </a:r>
            <a:r>
              <a:rPr lang="cs-CZ" dirty="0"/>
              <a:t>z celkové částky dotace. </a:t>
            </a:r>
          </a:p>
          <a:p>
            <a:r>
              <a:rPr lang="cs-CZ" dirty="0"/>
              <a:t>Pokud ŘO při kontrole na místě identifikuje, že aktivita, která byla nahlášena v plánu aktivit projektu na daném místě a ve stanovený čas neprobíhá, jedná se o </a:t>
            </a:r>
            <a:r>
              <a:rPr lang="cs-CZ" b="1" dirty="0"/>
              <a:t>porušení rozpočtové kázně. </a:t>
            </a:r>
            <a:endParaRPr lang="cs-CZ" dirty="0"/>
          </a:p>
          <a:p>
            <a:r>
              <a:rPr lang="cs-CZ" dirty="0"/>
              <a:t>Sankce za porušení rozpočtové kázně: </a:t>
            </a:r>
            <a:r>
              <a:rPr lang="cs-CZ" b="1" dirty="0"/>
              <a:t>2 % </a:t>
            </a:r>
            <a:r>
              <a:rPr lang="cs-CZ" dirty="0"/>
              <a:t>z celkové částky dotace. </a:t>
            </a:r>
          </a:p>
          <a:p>
            <a:pPr marL="45720" indent="0">
              <a:buNone/>
            </a:pPr>
            <a:r>
              <a:rPr lang="cs-CZ" b="1" dirty="0"/>
              <a:t>Výjimky:</a:t>
            </a:r>
            <a:endParaRPr lang="cs-CZ" dirty="0"/>
          </a:p>
          <a:p>
            <a:r>
              <a:rPr lang="cs-CZ" dirty="0"/>
              <a:t>Příjemce poskytl ŘO aktualizaci plánu aktivitu projektu, ve které měl ŘO možnost získat informaci o změně místa či termínu konání aktivity (či jejím zrušení bez náhrady). </a:t>
            </a:r>
          </a:p>
          <a:p>
            <a:r>
              <a:rPr lang="cs-CZ" dirty="0"/>
              <a:t>Nekonání aktivity zapříčinily okolnosti, které příjemce postupující s náležitou péčí nemohl ovlivnit ani předvídat (např. náhlé onemocnění lektora). Toto je příjemce povinen prokázat. </a:t>
            </a:r>
          </a:p>
        </p:txBody>
      </p:sp>
    </p:spTree>
    <p:extLst>
      <p:ext uri="{BB962C8B-B14F-4D97-AF65-F5344CB8AC3E}">
        <p14:creationId xmlns:p14="http://schemas.microsoft.com/office/powerpoint/2010/main" val="1174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PLÁN AKTIVIT PROJEKTU - AKTUALIZACE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Prostřednictvím depeše v MS 2014+. </a:t>
            </a:r>
          </a:p>
          <a:p>
            <a:r>
              <a:rPr lang="cs-CZ" dirty="0"/>
              <a:t>Předkládá se </a:t>
            </a:r>
            <a:r>
              <a:rPr lang="cs-CZ" b="1" dirty="0"/>
              <a:t>ve formě tabulky </a:t>
            </a:r>
            <a:r>
              <a:rPr lang="cs-CZ" dirty="0"/>
              <a:t>ve formátu .</a:t>
            </a:r>
            <a:r>
              <a:rPr lang="cs-CZ" dirty="0" err="1"/>
              <a:t>xls</a:t>
            </a:r>
            <a:r>
              <a:rPr lang="cs-CZ" dirty="0"/>
              <a:t> dle </a:t>
            </a:r>
            <a:r>
              <a:rPr lang="cs-CZ" b="1" dirty="0"/>
              <a:t>vzoru na esfcr.cz </a:t>
            </a:r>
            <a:r>
              <a:rPr lang="cs-CZ" i="1" dirty="0"/>
              <a:t>(složka Dokumenty, záložka Pokyny k vyplnění zprávy o realizaci)</a:t>
            </a:r>
            <a:r>
              <a:rPr lang="cs-CZ" dirty="0"/>
              <a:t>, která je </a:t>
            </a:r>
            <a:r>
              <a:rPr lang="cs-CZ" b="1" dirty="0"/>
              <a:t>elektronicky podepsaná </a:t>
            </a:r>
            <a:r>
              <a:rPr lang="cs-CZ" dirty="0"/>
              <a:t>osobou oprávněnou jednat za příjemce vůči ŘO. </a:t>
            </a:r>
          </a:p>
          <a:p>
            <a:r>
              <a:rPr lang="cs-CZ" dirty="0"/>
              <a:t>Aktivitu lze změnit nejpozději </a:t>
            </a:r>
            <a:r>
              <a:rPr lang="cs-CZ" b="1" dirty="0"/>
              <a:t>3 pracovní dny </a:t>
            </a:r>
            <a:r>
              <a:rPr lang="cs-CZ" dirty="0"/>
              <a:t>před nahlášeným termínem (tzn. mezi nahlášením a termínem akce zůstávají 2 pracovní dny). </a:t>
            </a:r>
          </a:p>
          <a:p>
            <a:r>
              <a:rPr lang="cs-CZ" b="1" dirty="0"/>
              <a:t>Nesplnění povinnosti nahlásit ŘO aktualizaci plánu aktivit projektu není porušením rozpočtové kázně.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0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ZPŮSOBILÉ A NEZPŮSOBILÉ VÝDAJE</a:t>
            </a:r>
            <a:br>
              <a:rPr lang="cs-CZ" dirty="0"/>
            </a:br>
            <a:r>
              <a:rPr lang="cs-CZ" dirty="0"/>
              <a:t>– ZPŮSOB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Aplikován </a:t>
            </a:r>
            <a:r>
              <a:rPr lang="cs-CZ" b="1" dirty="0"/>
              <a:t>režim Ex ante </a:t>
            </a:r>
            <a:r>
              <a:rPr lang="cs-CZ" dirty="0"/>
              <a:t>(zálohové financování) </a:t>
            </a:r>
          </a:p>
          <a:p>
            <a:r>
              <a:rPr lang="cs-CZ" b="1" dirty="0"/>
              <a:t>Zálohové platby dle finančního plánu: 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	- 1. zálohová platba </a:t>
            </a:r>
            <a:r>
              <a:rPr lang="cs-CZ" dirty="0"/>
              <a:t>= až do výše 100 % dotace, obvykle ve výši 	30 % nebo 50 % </a:t>
            </a:r>
          </a:p>
          <a:p>
            <a:pPr marL="45720" indent="0">
              <a:buNone/>
            </a:pPr>
            <a:r>
              <a:rPr lang="cs-CZ" b="1" dirty="0"/>
              <a:t>	- další zálohové platby </a:t>
            </a:r>
            <a:r>
              <a:rPr lang="cs-CZ" dirty="0"/>
              <a:t>= součet vzniklých a zároveň 	vyúčtovaných způsobilých výdajů </a:t>
            </a:r>
          </a:p>
          <a:p>
            <a:pPr marL="45720" indent="0">
              <a:buNone/>
            </a:pPr>
            <a:r>
              <a:rPr lang="cs-CZ" b="1" dirty="0"/>
              <a:t>	- závěrečná platba/vratka </a:t>
            </a:r>
            <a:r>
              <a:rPr lang="cs-CZ" dirty="0"/>
              <a:t>dle vyúčtování zálohových plateb a 	skutečně prokázaných výdajů </a:t>
            </a:r>
          </a:p>
        </p:txBody>
      </p:sp>
    </p:spTree>
    <p:extLst>
      <p:ext uri="{BB962C8B-B14F-4D97-AF65-F5344CB8AC3E}">
        <p14:creationId xmlns:p14="http://schemas.microsoft.com/office/powerpoint/2010/main" val="25512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/>
              <a:t>Všechny výdaje musejí splňovat podmínku: </a:t>
            </a:r>
            <a:endParaRPr lang="cs-CZ" dirty="0"/>
          </a:p>
          <a:p>
            <a:r>
              <a:rPr lang="cs-CZ" dirty="0"/>
              <a:t>Hospodárnosti </a:t>
            </a:r>
          </a:p>
          <a:p>
            <a:r>
              <a:rPr lang="cs-CZ" dirty="0"/>
              <a:t>Efektivnosti </a:t>
            </a:r>
          </a:p>
          <a:p>
            <a:r>
              <a:rPr lang="cs-CZ" dirty="0"/>
              <a:t>Účelnosti </a:t>
            </a:r>
          </a:p>
          <a:p>
            <a:r>
              <a:rPr lang="pl-PL" dirty="0"/>
              <a:t>Vznikly v době realizace projektu </a:t>
            </a:r>
          </a:p>
          <a:p>
            <a:pPr marL="45720" indent="0">
              <a:buNone/>
            </a:pPr>
            <a:r>
              <a:rPr lang="cs-CZ" dirty="0"/>
              <a:t>Řídicí orgán (ŘO) je oprávněn si od příjemce vyžádat jakýkoli dokument, který je nezbytný pro ověření způsobilosti výdajů v rámci projektu (a může se jednat i o dokument, který vznikl v době před zahájením realizace projektu). </a:t>
            </a:r>
          </a:p>
        </p:txBody>
      </p:sp>
    </p:spTree>
    <p:extLst>
      <p:ext uri="{BB962C8B-B14F-4D97-AF65-F5344CB8AC3E}">
        <p14:creationId xmlns:p14="http://schemas.microsoft.com/office/powerpoint/2010/main" val="4068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REÁLNÉ VYKAZOVÁNÍ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Režim financování projektu metodou skutečně vzniklých výdajů: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stanovení způsobilosti na základě vykázání skutečně vzniklých a 	uhrazených 	výdajů; </a:t>
            </a:r>
          </a:p>
          <a:p>
            <a:pPr marL="45720" indent="0">
              <a:buNone/>
            </a:pPr>
            <a:r>
              <a:rPr lang="cs-CZ" dirty="0"/>
              <a:t>	- způsobilé výdaje na základě doložení účetního, daňového či 	jiného dokladu. </a:t>
            </a:r>
          </a:p>
          <a:p>
            <a:r>
              <a:rPr lang="cs-CZ" b="1" dirty="0"/>
              <a:t>Časová způsobilost </a:t>
            </a:r>
            <a:r>
              <a:rPr lang="cs-CZ" dirty="0"/>
              <a:t>= datum vzniku nákladu musí spadat do období realizace projektu. </a:t>
            </a:r>
          </a:p>
          <a:p>
            <a:r>
              <a:rPr lang="cs-CZ" b="1" dirty="0"/>
              <a:t>Úhrada výdaje </a:t>
            </a:r>
            <a:r>
              <a:rPr lang="cs-CZ" dirty="0"/>
              <a:t>= vždy je třeba mít doklad o úhradě výdaje. </a:t>
            </a:r>
          </a:p>
        </p:txBody>
      </p:sp>
    </p:spTree>
    <p:extLst>
      <p:ext uri="{BB962C8B-B14F-4D97-AF65-F5344CB8AC3E}">
        <p14:creationId xmlns:p14="http://schemas.microsoft.com/office/powerpoint/2010/main" val="30714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DOKLADOVÁNÍ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Veškeré výdaje, které </a:t>
            </a:r>
            <a:r>
              <a:rPr lang="cs-CZ" b="1" dirty="0"/>
              <a:t>svojí povahou spadají do přímých nákladů projektu (PN) </a:t>
            </a:r>
            <a:r>
              <a:rPr lang="cs-CZ" dirty="0"/>
              <a:t>musí být příjemce schopen doložit. </a:t>
            </a:r>
          </a:p>
          <a:p>
            <a:r>
              <a:rPr lang="cs-CZ" b="1" dirty="0"/>
              <a:t>Originály dokladů </a:t>
            </a:r>
            <a:r>
              <a:rPr lang="cs-CZ" dirty="0"/>
              <a:t>musí být označeny registračním číslem projektu. </a:t>
            </a:r>
          </a:p>
          <a:p>
            <a:r>
              <a:rPr lang="cs-CZ" dirty="0"/>
              <a:t>Do IS KP2014+ je třeba </a:t>
            </a:r>
            <a:r>
              <a:rPr lang="cs-CZ" b="1" dirty="0"/>
              <a:t>naskenovat </a:t>
            </a:r>
            <a:r>
              <a:rPr lang="cs-CZ" dirty="0"/>
              <a:t>všechny </a:t>
            </a:r>
            <a:r>
              <a:rPr lang="cs-CZ" b="1" dirty="0"/>
              <a:t>doklady</a:t>
            </a:r>
            <a:r>
              <a:rPr lang="cs-CZ" dirty="0"/>
              <a:t>, z nichž je nárokována částka </a:t>
            </a:r>
            <a:r>
              <a:rPr lang="cs-CZ" b="1" dirty="0"/>
              <a:t>přesahující 10 000 Kč</a:t>
            </a:r>
            <a:r>
              <a:rPr lang="cs-CZ" dirty="0"/>
              <a:t>, a s nimi také doklady o zaplacení. </a:t>
            </a:r>
          </a:p>
        </p:txBody>
      </p:sp>
    </p:spTree>
    <p:extLst>
      <p:ext uri="{BB962C8B-B14F-4D97-AF65-F5344CB8AC3E}">
        <p14:creationId xmlns:p14="http://schemas.microsoft.com/office/powerpoint/2010/main" val="29022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ÚČETNÍ DOKLADY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Označení (faktura, příjmový doklad, výdajový doklad) </a:t>
            </a:r>
          </a:p>
          <a:p>
            <a:r>
              <a:rPr lang="cs-CZ" dirty="0"/>
              <a:t>Obsah účetního případu </a:t>
            </a:r>
          </a:p>
          <a:p>
            <a:r>
              <a:rPr lang="cs-CZ" dirty="0"/>
              <a:t>Účastníci účetního případu </a:t>
            </a:r>
          </a:p>
          <a:p>
            <a:r>
              <a:rPr lang="pl-PL" dirty="0"/>
              <a:t>Peněžní částka (cena za měrnou jednotku/cena celkem) </a:t>
            </a:r>
          </a:p>
          <a:p>
            <a:r>
              <a:rPr lang="cs-CZ" dirty="0"/>
              <a:t>Okamžik vyhotovení ÚD a okamžik uskutečnění ÚP </a:t>
            </a:r>
          </a:p>
          <a:p>
            <a:r>
              <a:rPr lang="pl-PL" dirty="0"/>
              <a:t>Podpisový záznam osoby odpovědné za ÚP </a:t>
            </a:r>
          </a:p>
          <a:p>
            <a:r>
              <a:rPr lang="pl-PL" dirty="0"/>
              <a:t>Podpisový záznam osoby odpovědné za zaúčtování </a:t>
            </a:r>
          </a:p>
        </p:txBody>
      </p:sp>
    </p:spTree>
    <p:extLst>
      <p:ext uri="{BB962C8B-B14F-4D97-AF65-F5344CB8AC3E}">
        <p14:creationId xmlns:p14="http://schemas.microsoft.com/office/powerpoint/2010/main" val="30988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KATEGORIE ZPŮSOBILÝCH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1. Celkové způsobilé výdaje 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	- 1.1 Přímé náklady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1.1.1 Osobní náklady </a:t>
            </a:r>
          </a:p>
          <a:p>
            <a:pPr marL="45720" indent="0">
              <a:buNone/>
            </a:pPr>
            <a:r>
              <a:rPr lang="cs-CZ" dirty="0"/>
              <a:t>		1.1.2 Cestovné </a:t>
            </a:r>
          </a:p>
          <a:p>
            <a:pPr marL="45720" indent="0">
              <a:buNone/>
            </a:pPr>
            <a:r>
              <a:rPr lang="cs-CZ" dirty="0"/>
              <a:t>		1.1.3 Zařízení, vybavení a spotřební materiál </a:t>
            </a:r>
          </a:p>
          <a:p>
            <a:pPr marL="45720" indent="0">
              <a:buNone/>
            </a:pPr>
            <a:r>
              <a:rPr lang="cs-CZ" dirty="0"/>
              <a:t>		1.1.4 Nákup služeb </a:t>
            </a:r>
          </a:p>
          <a:p>
            <a:pPr marL="45720" indent="0">
              <a:buNone/>
            </a:pPr>
            <a:r>
              <a:rPr lang="cs-CZ" dirty="0"/>
              <a:t>		1.1.5 Drobné stavební úpravy (do 40 tis. Kč) </a:t>
            </a:r>
          </a:p>
          <a:p>
            <a:pPr marL="45720" indent="0">
              <a:buNone/>
            </a:pPr>
            <a:r>
              <a:rPr lang="cs-CZ" dirty="0"/>
              <a:t>		1.1.6 Přímá podpora CS </a:t>
            </a:r>
          </a:p>
          <a:p>
            <a:pPr marL="45720" indent="0">
              <a:buNone/>
            </a:pPr>
            <a:r>
              <a:rPr lang="cs-CZ" b="1" dirty="0"/>
              <a:t>	- 1.2 Nepřímé náklady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4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NEPŘÍMÉ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Prokazují se % poměrem vůči skutečně vynaloženým způsobilým přímým nákladům v rámci </a:t>
            </a:r>
            <a:r>
              <a:rPr lang="cs-CZ" dirty="0" err="1"/>
              <a:t>ZoR</a:t>
            </a:r>
            <a:r>
              <a:rPr lang="cs-CZ" dirty="0"/>
              <a:t> s </a:t>
            </a:r>
            <a:r>
              <a:rPr lang="cs-CZ" dirty="0" err="1"/>
              <a:t>ŽoP</a:t>
            </a:r>
            <a:r>
              <a:rPr lang="cs-CZ" dirty="0"/>
              <a:t>. </a:t>
            </a:r>
          </a:p>
          <a:p>
            <a:r>
              <a:rPr lang="cs-CZ" dirty="0"/>
              <a:t>Každá platba příjemci v sobě zahrnuje prostředky na přímé i nepřímé náklady dle stanoveného poměru. </a:t>
            </a:r>
          </a:p>
          <a:p>
            <a:r>
              <a:rPr lang="cs-CZ" dirty="0"/>
              <a:t>Nejčastěji </a:t>
            </a:r>
            <a:r>
              <a:rPr lang="cs-CZ" b="1" dirty="0"/>
              <a:t>25% přímých nákladů</a:t>
            </a:r>
            <a:r>
              <a:rPr lang="cs-CZ" dirty="0"/>
              <a:t>. </a:t>
            </a:r>
          </a:p>
          <a:p>
            <a:r>
              <a:rPr lang="cs-CZ" dirty="0"/>
              <a:t>Na základě závěrečného vyúčtování se může % NN snížit. </a:t>
            </a:r>
          </a:p>
        </p:txBody>
      </p:sp>
    </p:spTree>
    <p:extLst>
      <p:ext uri="{BB962C8B-B14F-4D97-AF65-F5344CB8AC3E}">
        <p14:creationId xmlns:p14="http://schemas.microsoft.com/office/powerpoint/2010/main" val="2507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727624" cy="12334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dirty="0"/>
              <a:t>ROZHODNUTÍ O POSKYTNUTÍ DOTACE</a:t>
            </a:r>
            <a:br>
              <a:rPr lang="cs-CZ" dirty="0"/>
            </a:br>
            <a:endParaRPr lang="cs-CZ" sz="2400" b="0" i="0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A73C241-9D51-4F8F-B8D9-BAB6335F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Po ukončení procesu výběru projektů jsou žadatelé informováni o výsledku prostřednictvím </a:t>
            </a:r>
            <a:r>
              <a:rPr lang="cs-CZ" b="1" dirty="0"/>
              <a:t>Vyrozumění o doporučení projektu k podpoře </a:t>
            </a:r>
            <a:endParaRPr lang="cs-CZ" dirty="0"/>
          </a:p>
          <a:p>
            <a:r>
              <a:rPr lang="cs-CZ" dirty="0"/>
              <a:t>Zápis z jednotlivých fází hodnocení zveřejněn na webu MAS </a:t>
            </a:r>
          </a:p>
          <a:p>
            <a:r>
              <a:rPr lang="cs-CZ" dirty="0"/>
              <a:t>Součástí Vyrozumění o doporučení projektu k podpoře je také výzva k předložení dokladů k přípravě právního aktu, včetně provedení požadovaných změn projektu </a:t>
            </a:r>
          </a:p>
          <a:p>
            <a:r>
              <a:rPr lang="cs-CZ" dirty="0"/>
              <a:t>Lhůta pro vydání Rozhodnutí o poskytnutí dotace je 3 měsíce od provedení závěrečného metodického ověření ze strany ŘO</a:t>
            </a:r>
          </a:p>
          <a:p>
            <a:r>
              <a:rPr lang="cs-CZ" dirty="0"/>
              <a:t>První platba (ex-ante) –záloha –bývá zpravidla zaslána měsíc před zahájením realizace nebo do 20 pracovních dní od podpisu </a:t>
            </a:r>
            <a:r>
              <a:rPr lang="cs-CZ" dirty="0" err="1"/>
              <a:t>RoPD</a:t>
            </a:r>
            <a:r>
              <a:rPr lang="cs-CZ" dirty="0"/>
              <a:t> (rozhodnutí o přidělení dotace)</a:t>
            </a:r>
          </a:p>
          <a:p>
            <a:r>
              <a:rPr lang="cs-CZ" dirty="0"/>
              <a:t>Informace o projektu uvedené v příloze č. 1 </a:t>
            </a:r>
            <a:r>
              <a:rPr lang="cs-CZ" dirty="0" err="1"/>
              <a:t>RoPD</a:t>
            </a:r>
            <a:r>
              <a:rPr lang="cs-CZ" dirty="0"/>
              <a:t> jsou závazné</a:t>
            </a:r>
          </a:p>
          <a:p>
            <a:r>
              <a:rPr lang="cs-CZ" dirty="0"/>
              <a:t>změny nutné hlásit prostřednictvím MS2014+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NEPŘÍMÉ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Pro projekty, u nichž podstatná většina nákladů vznikne formou nákupu služeb od externích dodavatelů, jsou způsobilá procenta nepřímých nákladů snížena. </a:t>
            </a:r>
          </a:p>
          <a:p>
            <a:r>
              <a:rPr lang="cs-CZ" b="1" dirty="0"/>
              <a:t>Podíly pro nepřímé náklady jsou sníženy pro projekty s objemem nákupu služeb v těchto intencích: 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B320A66-CE86-4501-A1FF-49A88808E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51252"/>
              </p:ext>
            </p:extLst>
          </p:nvPr>
        </p:nvGraphicFramePr>
        <p:xfrm>
          <a:off x="729771" y="3999271"/>
          <a:ext cx="9635068" cy="2712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17534">
                  <a:extLst>
                    <a:ext uri="{9D8B030D-6E8A-4147-A177-3AD203B41FA5}">
                      <a16:colId xmlns:a16="http://schemas.microsoft.com/office/drawing/2014/main" val="2965515903"/>
                    </a:ext>
                  </a:extLst>
                </a:gridCol>
                <a:gridCol w="4817534">
                  <a:extLst>
                    <a:ext uri="{9D8B030D-6E8A-4147-A177-3AD203B41FA5}">
                      <a16:colId xmlns:a16="http://schemas.microsoft.com/office/drawing/2014/main" val="204185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 vyhlášeného ve výzvě 	</a:t>
                      </a:r>
                    </a:p>
                    <a:p>
                      <a:endParaRPr lang="cs-CZ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7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Do 60% včetně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cs-CZ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Platí základní podíly nepřímých nákladů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51502"/>
                  </a:ext>
                </a:extLst>
              </a:tr>
              <a:tr h="155513">
                <a:tc>
                  <a:txBody>
                    <a:bodyPr/>
                    <a:lstStyle/>
                    <a:p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60% a méně než 90% 	</a:t>
                      </a:r>
                    </a:p>
                    <a:p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(60%) základního podílu, tj. 15% 	</a:t>
                      </a:r>
                    </a:p>
                    <a:p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0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a výše 	</a:t>
                      </a:r>
                    </a:p>
                    <a:p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(20%) základního podílu, tj. 5% 	</a:t>
                      </a:r>
                    </a:p>
                    <a:p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61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0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NEPŘÍMÉ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Administrativa, řízení projektu </a:t>
            </a:r>
            <a:r>
              <a:rPr lang="cs-CZ" dirty="0"/>
              <a:t>(včetně finančního)</a:t>
            </a:r>
            <a:r>
              <a:rPr lang="cs-CZ" b="1" dirty="0"/>
              <a:t>, účetnictví, personalistika komunikační a informační opatření, občerstvení a stravování a podpůrné procesy </a:t>
            </a:r>
            <a:r>
              <a:rPr lang="cs-CZ" dirty="0"/>
              <a:t>(stravné i pro CS). </a:t>
            </a:r>
          </a:p>
          <a:p>
            <a:r>
              <a:rPr lang="cs-CZ" b="1" dirty="0"/>
              <a:t>Cestovní náhrady spojené s pracovními cestami realizačního týmu. </a:t>
            </a:r>
            <a:endParaRPr lang="cs-CZ" dirty="0"/>
          </a:p>
          <a:p>
            <a:r>
              <a:rPr lang="cs-CZ" b="1" dirty="0"/>
              <a:t>Spotřební materiál, zařízení a vybavení </a:t>
            </a:r>
            <a:r>
              <a:rPr lang="cs-CZ" dirty="0"/>
              <a:t>(neplatí pro CS). </a:t>
            </a:r>
          </a:p>
          <a:p>
            <a:r>
              <a:rPr lang="cs-CZ" b="1" dirty="0"/>
              <a:t>Prostory pro realizaci projektu </a:t>
            </a:r>
            <a:r>
              <a:rPr lang="cs-CZ" dirty="0"/>
              <a:t>(prostory k administraci, odpisy platí i pro CS, energie, vodné, stočné platí i pro CS. </a:t>
            </a:r>
          </a:p>
          <a:p>
            <a:r>
              <a:rPr lang="cs-CZ" b="1" dirty="0"/>
              <a:t>Ostatní provozní výdaje </a:t>
            </a:r>
            <a:r>
              <a:rPr lang="cs-CZ" dirty="0"/>
              <a:t>(internet, telefon i pro CS).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1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Pracovní úvazky </a:t>
            </a:r>
            <a:r>
              <a:rPr lang="cs-CZ" dirty="0"/>
              <a:t>zaměstnance se nesmí překrývat a není možné, aby byl za stejnou práci placen vícekrát. </a:t>
            </a:r>
          </a:p>
          <a:p>
            <a:r>
              <a:rPr lang="cs-CZ" b="1" dirty="0"/>
              <a:t>Výše úvazku = maximálně 1,0 </a:t>
            </a:r>
            <a:r>
              <a:rPr lang="cs-CZ" dirty="0"/>
              <a:t>(součet veškerých úvazků zaměstnance u všech subjektů zapojených do projektu – příjemce i partnera projektu), a to po celou dobu zapojení daného pracovníka do realizace projektu. </a:t>
            </a:r>
          </a:p>
          <a:p>
            <a:r>
              <a:rPr lang="cs-CZ" b="1" dirty="0"/>
              <a:t>Realizační tým projektu (RT) = </a:t>
            </a:r>
            <a:r>
              <a:rPr lang="cs-CZ" dirty="0"/>
              <a:t>zařazení mezi přímé/nepřímé náklady projektu dle pracovní náplně v projektu, dle vazby na CS – přímá x nepřímá vazba. </a:t>
            </a:r>
          </a:p>
          <a:p>
            <a:r>
              <a:rPr lang="cs-CZ" b="1" dirty="0"/>
              <a:t>PŘÍMÉ NÁKLADY: </a:t>
            </a:r>
            <a:r>
              <a:rPr lang="cs-CZ" dirty="0"/>
              <a:t>pouze přímá práce s CS nebo zajištění výstupu, který je určen k přímému využití CS. </a:t>
            </a:r>
          </a:p>
          <a:p>
            <a:r>
              <a:rPr lang="cs-CZ" b="1" dirty="0"/>
              <a:t>NEPŘÍMÉ NÁKLADY: </a:t>
            </a:r>
            <a:r>
              <a:rPr lang="cs-CZ" dirty="0"/>
              <a:t>projektový/finanční manažer a ostatní pozice (administrativní, podpůrné), které nepracují přímo s CS.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7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Pracovní smlouvy, DPČ a DPP </a:t>
            </a:r>
            <a:r>
              <a:rPr lang="cs-CZ" dirty="0"/>
              <a:t>musí být uzavřeny v souladu se zákoníkem práce. </a:t>
            </a:r>
          </a:p>
          <a:p>
            <a:r>
              <a:rPr lang="cs-CZ" b="1" dirty="0"/>
              <a:t>Mzdové náklady </a:t>
            </a:r>
            <a:r>
              <a:rPr lang="cs-CZ" dirty="0"/>
              <a:t>= hrubá mzda / plat nebo odměna (DPČ, DPP, OSVČ) </a:t>
            </a:r>
            <a:r>
              <a:rPr lang="cs-CZ" b="1" dirty="0"/>
              <a:t>+ odvody zaměstnavatele na SP a ZP a další poplatky </a:t>
            </a:r>
            <a:r>
              <a:rPr lang="cs-CZ" dirty="0"/>
              <a:t>spojené se zaměstnancem hrazené zaměstnavatelem povinně na základě právních předpisů (např. zákonné pojištění odpovědnosti zaměstnavatele za škodu při pracovním úrazu nebo nemoci z povolání). </a:t>
            </a:r>
          </a:p>
          <a:p>
            <a:r>
              <a:rPr lang="cs-CZ" b="1" dirty="0"/>
              <a:t>Náhrady 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	- za dovolenou </a:t>
            </a:r>
            <a:r>
              <a:rPr lang="cs-CZ" dirty="0"/>
              <a:t>(4, 5 nebo 8 týdnů dovolené dle typu zaměstnavatele, viz § 	213 zákona č. 262/2006 Sb., zákoník práce) - způsobilé pouze v rozsahu, v j	</a:t>
            </a:r>
            <a:r>
              <a:rPr lang="cs-CZ" dirty="0" err="1"/>
              <a:t>akém</a:t>
            </a:r>
            <a:r>
              <a:rPr lang="cs-CZ" dirty="0"/>
              <a:t> odpovídají zapojení zaměstnance do realizace projektu; </a:t>
            </a:r>
          </a:p>
          <a:p>
            <a:pPr marL="45720" indent="0">
              <a:buNone/>
            </a:pPr>
            <a:r>
              <a:rPr lang="cs-CZ" b="1" dirty="0"/>
              <a:t>	- v případě překážek v práci </a:t>
            </a:r>
            <a:r>
              <a:rPr lang="cs-CZ" dirty="0"/>
              <a:t>(v souladu se zákoníkem práce); </a:t>
            </a:r>
          </a:p>
          <a:p>
            <a:pPr marL="45720" indent="0">
              <a:buNone/>
            </a:pPr>
            <a:r>
              <a:rPr lang="cs-CZ" b="1" dirty="0"/>
              <a:t>	- za dny dočasné pracovní neschopnosti nebo karantény </a:t>
            </a:r>
            <a:r>
              <a:rPr lang="cs-CZ" dirty="0"/>
              <a:t>(jejich poměrná 	část).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5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Náležitosti PS, DPČ a DPP: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Popis pracovní činnosti vykonávané pro projekt </a:t>
            </a:r>
          </a:p>
          <a:p>
            <a:pPr marL="45720" indent="0">
              <a:buNone/>
            </a:pPr>
            <a:r>
              <a:rPr lang="cs-CZ" dirty="0"/>
              <a:t>	- Identifikace projektu (název či </a:t>
            </a:r>
            <a:r>
              <a:rPr lang="cs-CZ" dirty="0" err="1"/>
              <a:t>reg</a:t>
            </a:r>
            <a:r>
              <a:rPr lang="cs-CZ" dirty="0"/>
              <a:t>. číslo) </a:t>
            </a:r>
          </a:p>
          <a:p>
            <a:pPr marL="45720" indent="0">
              <a:buNone/>
            </a:pPr>
            <a:r>
              <a:rPr lang="cs-CZ" dirty="0"/>
              <a:t>	- Výše úvazku či počet hodin za časovou jednotku </a:t>
            </a:r>
          </a:p>
          <a:p>
            <a:pPr marL="45720" indent="0">
              <a:buNone/>
            </a:pPr>
            <a:r>
              <a:rPr lang="cs-CZ" dirty="0"/>
              <a:t>	- Výše mzdy, platu, odměny </a:t>
            </a:r>
          </a:p>
          <a:p>
            <a:r>
              <a:rPr lang="cs-CZ" b="1" dirty="0"/>
              <a:t>Další zákonem stanovené náležitosti: 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	- PS </a:t>
            </a:r>
            <a:r>
              <a:rPr lang="cs-CZ" dirty="0"/>
              <a:t>(druh práce, místo výkonu, den nástupu do práce, nárok na dovolenou, způsob výpovědi 	apod.); </a:t>
            </a:r>
          </a:p>
          <a:p>
            <a:pPr marL="45720" indent="0">
              <a:buNone/>
            </a:pPr>
            <a:r>
              <a:rPr lang="cs-CZ" b="1" dirty="0"/>
              <a:t>	- DPP, DPČ </a:t>
            </a:r>
            <a:r>
              <a:rPr lang="cs-CZ" dirty="0"/>
              <a:t>(doba na kterou se dohoda uzavírá, musí být uzavřena písemně). </a:t>
            </a:r>
          </a:p>
          <a:p>
            <a:r>
              <a:rPr lang="cs-CZ" b="1" dirty="0"/>
              <a:t>Vykazují se v soupisce lidských zdrojů: </a:t>
            </a:r>
            <a:r>
              <a:rPr lang="cs-CZ" dirty="0"/>
              <a:t>SD – 2 Lidské zdroje. </a:t>
            </a:r>
          </a:p>
          <a:p>
            <a:r>
              <a:rPr lang="cs-CZ" dirty="0"/>
              <a:t>U osobních nákladů projektu nad 10 tis. Kč příjemce dokládá ke kontrole také </a:t>
            </a:r>
            <a:r>
              <a:rPr lang="cs-CZ" b="1" dirty="0"/>
              <a:t>kopie výpisů z BÚ</a:t>
            </a:r>
            <a:r>
              <a:rPr lang="cs-CZ" dirty="0"/>
              <a:t>, případně </a:t>
            </a:r>
            <a:r>
              <a:rPr lang="cs-CZ" b="1" dirty="0"/>
              <a:t>kopie VPD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8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PRACOVNÍ VÝKAZY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77DC9-D00C-4525-A5A8-2FBBF8DA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334"/>
            <a:ext cx="10393680" cy="484424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Pracovní výkazy </a:t>
            </a:r>
            <a:r>
              <a:rPr lang="cs-CZ" dirty="0"/>
              <a:t>jsou u pracovníků projektu </a:t>
            </a:r>
            <a:r>
              <a:rPr lang="cs-CZ" b="1" dirty="0"/>
              <a:t>vyžadovány jen při výskytu alespoň jedné z následujících 2 okolností: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a)jedná se o pracovníka, který v rámci daného pracovněprávního vztahu vykonává 	činnosti pro projekt i mimo projekt; </a:t>
            </a:r>
          </a:p>
          <a:p>
            <a:pPr marL="45720" indent="0">
              <a:buNone/>
            </a:pPr>
            <a:r>
              <a:rPr lang="cs-CZ" dirty="0"/>
              <a:t>	b)jedná se o projekt, ve kterém se využívají nepřímé náklady, a popis pracovní 	činnosti u dané pracovní pozice obsahuje činnosti spadající jak do přímých, tak do 	nepřímých nákladů). </a:t>
            </a:r>
          </a:p>
          <a:p>
            <a:r>
              <a:rPr lang="pl-PL" b="1" dirty="0"/>
              <a:t>Výkazy se zpracovávají za jednotlivé měsíce </a:t>
            </a:r>
            <a:r>
              <a:rPr lang="pl-PL" dirty="0"/>
              <a:t>(ne po dnech, ale po skupinách činností). </a:t>
            </a:r>
          </a:p>
          <a:p>
            <a:r>
              <a:rPr lang="cs-CZ" b="1" dirty="0"/>
              <a:t>Pracovní výkaz: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musí být podepsán pracovníkem a nadřízeným pracovníkem, u obou podpisů 	musí být uvedeno datum podpisu; </a:t>
            </a:r>
          </a:p>
          <a:p>
            <a:pPr marL="45720" indent="0">
              <a:buNone/>
            </a:pPr>
            <a:r>
              <a:rPr lang="cs-CZ" dirty="0"/>
              <a:t>	- sken pracovního výkazu musí být nahrán do ISKP14+. </a:t>
            </a:r>
          </a:p>
          <a:p>
            <a:r>
              <a:rPr lang="cs-CZ" b="1" dirty="0"/>
              <a:t>https://www.esfcr.cz/pracovni-vykaz-opz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7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PRACOVNÍ VÝKAZ - VZOR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3E72FD1-D2B5-4236-993A-D2AD01C46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530" y="1185863"/>
            <a:ext cx="3494702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CESTOVNÉ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4127627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b="1" dirty="0"/>
              <a:t>Cestovní náhrady = </a:t>
            </a:r>
            <a:r>
              <a:rPr lang="cs-CZ" dirty="0"/>
              <a:t>náhrady za jízdní výdaje, výdaje za ubytování, za stravné a za nutné vedlejší výdaje. </a:t>
            </a:r>
          </a:p>
          <a:p>
            <a:r>
              <a:rPr lang="cs-CZ" b="1" dirty="0"/>
              <a:t>Cestovní náhrady spojené s pracovními cestami (tuzemské i zahraniční) realizačního týmu jsou hrazeny z nepřímých nákladů! 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	- Pro zaměstnance českých subjektů při zahraničních cestách (PN) 	</a:t>
            </a:r>
            <a:r>
              <a:rPr lang="cs-CZ" dirty="0"/>
              <a:t>– dle vyhlášky MPSV a MF, cestovné po ČR NN, kapesné v cizí měně 	je způsobilým 	výdajem až do 40 % stravného. </a:t>
            </a:r>
          </a:p>
          <a:p>
            <a:pPr marL="45720" indent="0">
              <a:buNone/>
            </a:pPr>
            <a:r>
              <a:rPr lang="cs-CZ" b="1" dirty="0"/>
              <a:t>	- Pro zahraniční experty při pracovní cestě do ČR (PN) </a:t>
            </a:r>
            <a:r>
              <a:rPr lang="cs-CZ" dirty="0"/>
              <a:t>– tzv. „per 	</a:t>
            </a:r>
            <a:r>
              <a:rPr lang="cs-CZ" dirty="0" err="1"/>
              <a:t>diems</a:t>
            </a:r>
            <a:r>
              <a:rPr lang="cs-CZ" dirty="0"/>
              <a:t>“ ve výši 230 EU	(http://ec.europa.eu/</a:t>
            </a:r>
            <a:r>
              <a:rPr lang="cs-CZ" dirty="0" err="1"/>
              <a:t>europeaid</a:t>
            </a:r>
            <a:r>
              <a:rPr lang="cs-CZ" dirty="0"/>
              <a:t>/</a:t>
            </a:r>
            <a:r>
              <a:rPr lang="cs-CZ" dirty="0" err="1"/>
              <a:t>perdiem_en</a:t>
            </a:r>
            <a:r>
              <a:rPr lang="cs-CZ" dirty="0"/>
              <a:t>) 	nebo paušál 75 EUR, zahrnují náklady na ubytování, stravné, a 	cestovné v ČR a výdaj za dopravu experta do ČR a zpět.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5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ZAŘÍZENÍ A VYBAVENÍ, SPOTŘEBNÍ MATERIÁL (VČ. NÁJMU A ODPISŮ)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4127627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Investiční výdaje = </a:t>
            </a:r>
            <a:r>
              <a:rPr lang="cs-CZ" dirty="0"/>
              <a:t>odpisovaný hmotný majetek (pořizovací hodnota vyšší než 40 tis. Kč) a nehmotný majetek (pořizovací cena vyšší než 60 tis. Kč). </a:t>
            </a:r>
          </a:p>
          <a:p>
            <a:r>
              <a:rPr lang="cs-CZ" b="1" dirty="0"/>
              <a:t>Neinvestiční výdaje = </a:t>
            </a:r>
            <a:r>
              <a:rPr lang="cs-CZ" dirty="0"/>
              <a:t>neodpisovaný hmotný (pořizovací hodnota nižší než 40 tis. Kč) a nehmotný majetek (pořizovací cena nižší než 60 tis. Kč). </a:t>
            </a:r>
          </a:p>
          <a:p>
            <a:r>
              <a:rPr lang="cs-CZ" b="1" dirty="0"/>
              <a:t>Zařízení a vybavení pro členy RT</a:t>
            </a:r>
            <a:r>
              <a:rPr lang="cs-CZ" dirty="0"/>
              <a:t>, kteří přímo pracují s CS nebo zajišťují výstup k přímému využití CS. </a:t>
            </a:r>
          </a:p>
          <a:p>
            <a:r>
              <a:rPr lang="cs-CZ" b="1" dirty="0"/>
              <a:t>Nákup vybavení pro RT</a:t>
            </a:r>
            <a:r>
              <a:rPr lang="cs-CZ" dirty="0"/>
              <a:t>, např. nákup výpočetní techniky - pro pracovníky RT lze pořídit pouze takový počet kusů zařízení a vybavení, který odpovídá výši úvazku členů RT = 1 ks na 1 úvazek; pokud je úvazek nižší, lze uplatnit pouze část pořizovací ceny, vztahující se k danému úvazku (0,5 úvazek = 0,5 ceny výpočetní techniky), úvazky jednotlivých členů RT je možné sčítat. </a:t>
            </a:r>
          </a:p>
          <a:p>
            <a:r>
              <a:rPr lang="cs-CZ" dirty="0"/>
              <a:t>Nově zařazen do této skupiny výdajů i </a:t>
            </a:r>
            <a:r>
              <a:rPr lang="cs-CZ" b="1" dirty="0"/>
              <a:t>nábytek </a:t>
            </a:r>
            <a:r>
              <a:rPr lang="cs-CZ" dirty="0"/>
              <a:t>(rozdíl oproti OP LZZ). </a:t>
            </a:r>
          </a:p>
          <a:p>
            <a:r>
              <a:rPr lang="cs-CZ" dirty="0"/>
              <a:t>Pokud jakýkoliv nákup zařízení a vybavení patří na základě vymezení nepřímých nákladů (dle kapitoly 6.4.16 </a:t>
            </a:r>
            <a:r>
              <a:rPr lang="cs-CZ" dirty="0" err="1"/>
              <a:t>Spec</a:t>
            </a:r>
            <a:r>
              <a:rPr lang="cs-CZ" dirty="0"/>
              <a:t>. pravidel) mezi nepřímé náklady, nelze tyto výdaje řadit mezi přímé způsobilé náklady.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2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ZAŘÍZENÍ A VYBAVENÍ, SPOTŘEBNÍ MATERIÁL (VČ. NÁJMU A ODPISŮ)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412762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/>
              <a:t>V rámci kapitoly lze také hradit: </a:t>
            </a:r>
            <a:endParaRPr lang="cs-CZ" dirty="0"/>
          </a:p>
          <a:p>
            <a:r>
              <a:rPr lang="cs-CZ" b="1" dirty="0"/>
              <a:t>Nájem či leasing zařízení a vybavení, budov 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	- Operativní leasing = </a:t>
            </a:r>
            <a:r>
              <a:rPr lang="cs-CZ" dirty="0"/>
              <a:t>nájemné (splátky) leasingu, smlouva o nájmu nebo 	operativním leasingu </a:t>
            </a:r>
          </a:p>
          <a:p>
            <a:pPr marL="45720" indent="0">
              <a:buNone/>
            </a:pPr>
            <a:r>
              <a:rPr lang="cs-CZ" b="1" dirty="0"/>
              <a:t>	- Finanční leasing = </a:t>
            </a:r>
            <a:r>
              <a:rPr lang="cs-CZ" dirty="0"/>
              <a:t>způsobilé jsou pouze splátky leasingu, vztahující se k 	období 	trvání projektu (daně a finanční činnost pronajímatele související s 	leasingovou smlouvou nejsou způsobilými výdaji). </a:t>
            </a:r>
          </a:p>
          <a:p>
            <a:r>
              <a:rPr lang="cs-CZ" b="1" dirty="0"/>
              <a:t>Odpisy (daňové)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Dlouhodobého hmotného a nehmotného majetku používaného pro 	účely projektu, 	které využívá CS. </a:t>
            </a:r>
          </a:p>
          <a:p>
            <a:pPr marL="45720" indent="0">
              <a:buNone/>
            </a:pPr>
            <a:r>
              <a:rPr lang="cs-CZ" dirty="0"/>
              <a:t>	- Jsou způsobilým výdajem po dobu trvání projektu za předpokladu, že 	nákup 	takového majetku není součástí způsobilých výdajů na projekt.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1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727624" cy="12334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dirty="0"/>
              <a:t>ROZHODNUTÍ O POSKYTNUTÍ DOTACE</a:t>
            </a:r>
            <a:br>
              <a:rPr lang="cs-CZ" dirty="0"/>
            </a:br>
            <a:endParaRPr lang="cs-CZ" sz="2400" b="0" i="0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A73C241-9D51-4F8F-B8D9-BAB6335F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/>
              <a:t>Obecně požadované přílohy k rozhodnutí jsou : </a:t>
            </a:r>
            <a:endParaRPr lang="cs-CZ" dirty="0"/>
          </a:p>
          <a:p>
            <a:r>
              <a:rPr lang="cs-CZ" dirty="0"/>
              <a:t>Identifikace bankovního účtu </a:t>
            </a:r>
          </a:p>
          <a:p>
            <a:r>
              <a:rPr lang="pl-PL" dirty="0"/>
              <a:t>Údaje z oblasti „Kategorie intervencí“ </a:t>
            </a:r>
          </a:p>
          <a:p>
            <a:r>
              <a:rPr lang="cs-CZ" dirty="0"/>
              <a:t>Data zahájení a ukončení realizace projektu </a:t>
            </a:r>
          </a:p>
          <a:p>
            <a:r>
              <a:rPr lang="cs-CZ" dirty="0"/>
              <a:t>Prohlášení o bezdlužnosti a bezúhonnosti a vylučující dvojí financování </a:t>
            </a:r>
          </a:p>
          <a:p>
            <a:r>
              <a:rPr lang="cs-CZ" dirty="0"/>
              <a:t>Dokumenty k veřejné podpoře (pokud jsou relevantní např. Pověření kraje) </a:t>
            </a:r>
          </a:p>
          <a:p>
            <a:endParaRPr lang="cs-CZ" dirty="0"/>
          </a:p>
          <a:p>
            <a:pPr marL="45720" indent="0">
              <a:buNone/>
            </a:pPr>
            <a:r>
              <a:rPr lang="cs-CZ" b="1" dirty="0"/>
              <a:t>Žadatel není oprávněn v žádosti o podporu provádět jiné změny, než jsou ve Vyrozumění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4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NÁKUP SLUŽEB, DROBNÉ STAVEBNÍ ÚPRAVY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040715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Nákup služeb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Dodání služby musí být nezbytné k realizaci projektu a musí vytvářet novou hodnotu, např.: </a:t>
            </a:r>
          </a:p>
          <a:p>
            <a:pPr marL="45720" indent="0">
              <a:buNone/>
            </a:pPr>
            <a:r>
              <a:rPr lang="cs-CZ" dirty="0"/>
              <a:t>	- zpracování analýz, průzkumů, studií </a:t>
            </a:r>
          </a:p>
          <a:p>
            <a:pPr marL="45720" indent="0">
              <a:buNone/>
            </a:pPr>
            <a:r>
              <a:rPr lang="cs-CZ" dirty="0"/>
              <a:t>	- lektorské služby </a:t>
            </a:r>
          </a:p>
          <a:p>
            <a:pPr marL="45720" indent="0">
              <a:buNone/>
            </a:pPr>
            <a:r>
              <a:rPr lang="cs-CZ" dirty="0"/>
              <a:t>	- školení a kurzy </a:t>
            </a:r>
          </a:p>
          <a:p>
            <a:pPr marL="45720" indent="0">
              <a:buNone/>
            </a:pPr>
            <a:r>
              <a:rPr lang="cs-CZ" dirty="0"/>
              <a:t>	- vytvoření nových publikací, školicích materiálů nebo manuálů, CD/DVD </a:t>
            </a:r>
          </a:p>
          <a:p>
            <a:pPr marL="45720" indent="0">
              <a:buNone/>
            </a:pPr>
            <a:r>
              <a:rPr lang="cs-CZ" dirty="0"/>
              <a:t>	- pronájem prostor pro práci s CS (např. pronájem učebny) </a:t>
            </a:r>
          </a:p>
          <a:p>
            <a:r>
              <a:rPr lang="cs-CZ" b="1" dirty="0"/>
              <a:t>Drobné stavební úpravy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Cena všech dokončených stavebních úprav v jednom zdaňovacím období, 	která nepřesáhne v úhrnu </a:t>
            </a:r>
            <a:r>
              <a:rPr lang="cs-CZ" b="1" dirty="0"/>
              <a:t>40 000 Kč </a:t>
            </a:r>
            <a:r>
              <a:rPr lang="cs-CZ" dirty="0"/>
              <a:t>na každou jednotlivou účetní položku 	majetku. </a:t>
            </a:r>
          </a:p>
          <a:p>
            <a:pPr marL="45720" indent="0">
              <a:buNone/>
            </a:pPr>
            <a:r>
              <a:rPr lang="cs-CZ" dirty="0"/>
              <a:t>	- Např. úprava pracovního místa, které usnadní přístup osobám zdravotně 	postiženým.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9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PŘÍMÁ PODPORA PRO 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04071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Mzdy </a:t>
            </a:r>
            <a:r>
              <a:rPr lang="cs-CZ" dirty="0"/>
              <a:t>zaměstnanců z CS (PS, DPČ, DPP ne) – max. limit stanovený pro měsíc práce zaměstnance je ve výši trojnásobku minimální mzdy za měsíc při 40hodinové týdenní pracovní době. </a:t>
            </a:r>
          </a:p>
          <a:p>
            <a:r>
              <a:rPr lang="cs-CZ" b="1" dirty="0"/>
              <a:t>Cestovné, ubytování a stravné </a:t>
            </a:r>
            <a:r>
              <a:rPr lang="cs-CZ" dirty="0"/>
              <a:t>při služebních cestách pro CS. </a:t>
            </a:r>
          </a:p>
          <a:p>
            <a:r>
              <a:rPr lang="cs-CZ" b="1" dirty="0"/>
              <a:t>Příspěvek na péči o dítě a další závislé osoby </a:t>
            </a:r>
            <a:r>
              <a:rPr lang="cs-CZ" dirty="0"/>
              <a:t>– poskytuje se po dobu trvání školení nebo při nástupu nezaměstnané osoby do nového zaměstnání (v tomto případě se poskytuje po dobu max. 6 </a:t>
            </a:r>
            <a:r>
              <a:rPr lang="cs-CZ" dirty="0" err="1"/>
              <a:t>měs</a:t>
            </a:r>
            <a:r>
              <a:rPr lang="cs-CZ" dirty="0"/>
              <a:t>.). </a:t>
            </a:r>
          </a:p>
          <a:p>
            <a:r>
              <a:rPr lang="cs-CZ" b="1" dirty="0"/>
              <a:t>Příspěvek na zapracování </a:t>
            </a:r>
            <a:r>
              <a:rPr lang="cs-CZ" dirty="0"/>
              <a:t>(dle zákona č. 435/2004 Sb., zákon o zaměstnanosti) – poskytuje se po dobu max. 3 </a:t>
            </a:r>
            <a:r>
              <a:rPr lang="cs-CZ" dirty="0" err="1"/>
              <a:t>měs</a:t>
            </a:r>
            <a:r>
              <a:rPr lang="cs-CZ" dirty="0"/>
              <a:t>., nejvýše do poloviny minimální mzdy. </a:t>
            </a:r>
          </a:p>
          <a:p>
            <a:r>
              <a:rPr lang="cs-CZ" b="1" dirty="0"/>
              <a:t>Jiné nezbytné náklady </a:t>
            </a:r>
            <a:r>
              <a:rPr lang="cs-CZ" dirty="0"/>
              <a:t>pro CS pro realizování jejich aktivit (prohlídka zdravotní způsobilosti pro výkon práce, výpis z rejstříku trestů).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PŘÍJMY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040715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Příjmy za poskytované služby, které jsou i jen částečně financované v rámci projektu (konferenční poplatky, poplatky za školení apod.). </a:t>
            </a:r>
          </a:p>
          <a:p>
            <a:r>
              <a:rPr lang="cs-CZ" dirty="0"/>
              <a:t>Příjmy za prodej výrobků, které vznikly v rámci projektu (tj. výrobků, na jejichž vznik byly vynaloženy výdaje projektu). </a:t>
            </a:r>
          </a:p>
          <a:p>
            <a:r>
              <a:rPr lang="cs-CZ" dirty="0"/>
              <a:t>Pronájem prostor, zařízení, softwaru atd. financovaných v rámci projektu. </a:t>
            </a:r>
          </a:p>
          <a:p>
            <a:r>
              <a:rPr lang="cs-CZ" dirty="0"/>
              <a:t>Prostředky, kterými partner či další subjekt zapojený do realizace projektu (např. jako zaměstnavatel školených osob) spolufinancuje z vlastních zdrojů projektové činnosti z důvodu aplikace některé z blokových výjimek ze zákazu veřejné podpory. </a:t>
            </a:r>
          </a:p>
          <a:p>
            <a:pPr marL="45720" indent="0">
              <a:buNone/>
            </a:pPr>
            <a:r>
              <a:rPr lang="cs-CZ" b="1" u="sng" dirty="0"/>
              <a:t>Příjmem projektu nikdy nejsou: </a:t>
            </a:r>
            <a:endParaRPr lang="cs-CZ" u="sng" dirty="0"/>
          </a:p>
          <a:p>
            <a:r>
              <a:rPr lang="cs-CZ" dirty="0"/>
              <a:t>Úroky vygenerované na bankovních účtech příjemce. </a:t>
            </a:r>
          </a:p>
          <a:p>
            <a:r>
              <a:rPr lang="cs-CZ" dirty="0"/>
              <a:t>Platby, které příjemce obdrží ze smluvních pokut v důsledku porušení smlouvy. </a:t>
            </a:r>
          </a:p>
          <a:p>
            <a:r>
              <a:rPr lang="cs-CZ" dirty="0"/>
              <a:t>Platby, které vznikají v důsledku toho, že třetí osoba vybraná podle pravidel pro zadávání zakázek svou nabídku stáhne (peněžní jistota).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ZMĚNY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sz="6400" dirty="0"/>
              <a:t>Změny rozpočtu jsou možné, </a:t>
            </a:r>
            <a:r>
              <a:rPr lang="cs-CZ" sz="6400" b="1" dirty="0"/>
              <a:t>nesmí </a:t>
            </a:r>
            <a:r>
              <a:rPr lang="cs-CZ" sz="6400" dirty="0"/>
              <a:t>ale </a:t>
            </a:r>
            <a:r>
              <a:rPr lang="cs-CZ" sz="6400" b="1" dirty="0"/>
              <a:t>narušit charakter a hlavní záměr projektu</a:t>
            </a:r>
            <a:r>
              <a:rPr lang="cs-CZ" sz="6400" dirty="0"/>
              <a:t>, musí být pro projekt nezbytné a efektivní. </a:t>
            </a:r>
          </a:p>
          <a:p>
            <a:r>
              <a:rPr lang="cs-CZ" sz="6400" dirty="0"/>
              <a:t>Rozlišují se </a:t>
            </a:r>
            <a:r>
              <a:rPr lang="cs-CZ" sz="6400" b="1" dirty="0"/>
              <a:t>podstatné a nepodstatné změny </a:t>
            </a:r>
            <a:r>
              <a:rPr lang="cs-CZ" sz="6400" dirty="0"/>
              <a:t>(kap. 5.1 Specifické části pravidel pro žadatele a příjemce). </a:t>
            </a:r>
          </a:p>
          <a:p>
            <a:r>
              <a:rPr lang="cs-CZ" sz="6400" dirty="0"/>
              <a:t>Každá změna rozpočtu </a:t>
            </a:r>
            <a:r>
              <a:rPr lang="cs-CZ" sz="6400" b="1" dirty="0"/>
              <a:t>musí být odůvodněna</a:t>
            </a:r>
            <a:r>
              <a:rPr lang="cs-CZ" sz="6400" dirty="0"/>
              <a:t>. </a:t>
            </a:r>
          </a:p>
          <a:p>
            <a:r>
              <a:rPr lang="cs-CZ" sz="6400" b="1" dirty="0"/>
              <a:t>Celková výše rozpočtu nemůže být navýšena. </a:t>
            </a:r>
            <a:endParaRPr lang="cs-CZ" sz="6400" dirty="0"/>
          </a:p>
          <a:p>
            <a:r>
              <a:rPr lang="cs-CZ" sz="6400" b="1" dirty="0"/>
              <a:t>Položky rozpočtu nemohou být přečerpány. </a:t>
            </a:r>
            <a:endParaRPr lang="cs-CZ" sz="6400" dirty="0"/>
          </a:p>
          <a:p>
            <a:r>
              <a:rPr lang="cs-CZ" sz="6400" b="1" dirty="0"/>
              <a:t>Nepodstatné změny rozpočtu: </a:t>
            </a:r>
            <a:endParaRPr lang="cs-CZ" sz="6400" dirty="0"/>
          </a:p>
          <a:p>
            <a:pPr marL="45720" indent="0">
              <a:buNone/>
            </a:pPr>
            <a:r>
              <a:rPr lang="cs-CZ" sz="6400" dirty="0"/>
              <a:t>	- změna rozpočtu projektu (přesun mezi položkami, vytváření nových položek, 	zrušení 	položek) v rámci jedné kapitoly rozpočtu; </a:t>
            </a:r>
          </a:p>
          <a:p>
            <a:pPr marL="45720" indent="0">
              <a:buNone/>
            </a:pPr>
            <a:r>
              <a:rPr lang="cs-CZ" sz="6400" dirty="0"/>
              <a:t>	- přesun prostředků mezi jednotlivými kapitolami rozpočtu do výše 20 % 	celkových způsobilých výdajů projektu. </a:t>
            </a:r>
          </a:p>
          <a:p>
            <a:r>
              <a:rPr lang="cs-CZ" sz="6400" b="1" dirty="0"/>
              <a:t>Podstatné změny rozpočtu: </a:t>
            </a:r>
            <a:endParaRPr lang="cs-CZ" sz="6400" dirty="0"/>
          </a:p>
          <a:p>
            <a:pPr marL="45720" indent="0">
              <a:buNone/>
            </a:pPr>
            <a:r>
              <a:rPr lang="cs-CZ" sz="6400" dirty="0"/>
              <a:t>	- přesun prostředků mezi jednotlivými kapitolami rozpočtu vyšší než 20 % 	celkových způsobilých výdajů projektu; </a:t>
            </a:r>
          </a:p>
          <a:p>
            <a:pPr marL="45720" indent="0">
              <a:buNone/>
            </a:pPr>
            <a:r>
              <a:rPr lang="cs-CZ" sz="6400" dirty="0"/>
              <a:t>	- přesun v rozpočtu mezi položkami na neinvestiční a investiční výdaje. </a:t>
            </a:r>
          </a:p>
        </p:txBody>
      </p:sp>
    </p:spTree>
    <p:extLst>
      <p:ext uri="{BB962C8B-B14F-4D97-AF65-F5344CB8AC3E}">
        <p14:creationId xmlns:p14="http://schemas.microsoft.com/office/powerpoint/2010/main" val="33644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u="sng" dirty="0"/>
              <a:t>podstatné změny </a:t>
            </a:r>
            <a:r>
              <a:rPr lang="cs-CZ" b="1" dirty="0"/>
              <a:t>– před jejich provedením je potřeba souhlas řídícího orgánu (ŘO) </a:t>
            </a:r>
            <a:endParaRPr lang="cs-CZ" dirty="0"/>
          </a:p>
          <a:p>
            <a:r>
              <a:rPr lang="cs-CZ" dirty="0"/>
              <a:t>změny vyžadující vydání změnového právního aktu </a:t>
            </a:r>
          </a:p>
          <a:p>
            <a:r>
              <a:rPr lang="cs-CZ" dirty="0"/>
              <a:t>změny nevyžadující vydání změnového právního aktu </a:t>
            </a:r>
          </a:p>
          <a:p>
            <a:r>
              <a:rPr lang="pl-PL" dirty="0"/>
              <a:t>vliv na </a:t>
            </a:r>
            <a:r>
              <a:rPr lang="pl-PL" b="1" dirty="0"/>
              <a:t>charakter projektu, splnění cílů </a:t>
            </a:r>
            <a:r>
              <a:rPr lang="pl-PL" dirty="0"/>
              <a:t>nebo </a:t>
            </a:r>
            <a:r>
              <a:rPr lang="pl-PL" b="1" dirty="0"/>
              <a:t>dobu realizace projektu </a:t>
            </a:r>
            <a:endParaRPr lang="pl-PL" dirty="0"/>
          </a:p>
          <a:p>
            <a:r>
              <a:rPr lang="pl-PL" dirty="0"/>
              <a:t>žádost o změnu v MS 2014+ </a:t>
            </a:r>
          </a:p>
          <a:p>
            <a:r>
              <a:rPr lang="cs-CZ" dirty="0"/>
              <a:t>ŘO má na posouzení změny </a:t>
            </a:r>
            <a:r>
              <a:rPr lang="cs-CZ" b="1" dirty="0"/>
              <a:t>20 pracovních dnů </a:t>
            </a:r>
            <a:r>
              <a:rPr lang="cs-CZ" dirty="0"/>
              <a:t>(od předložení žádosti o změnu) </a:t>
            </a:r>
          </a:p>
          <a:p>
            <a:r>
              <a:rPr lang="cs-CZ" dirty="0"/>
              <a:t>změna nesmí být provedena před schválením ze strany ŘO, resp. před vydáním změnového právního aktu </a:t>
            </a:r>
            <a:r>
              <a:rPr lang="cs-CZ" b="1" dirty="0"/>
              <a:t> </a:t>
            </a:r>
            <a:endParaRPr lang="cs-CZ" sz="6400" dirty="0"/>
          </a:p>
        </p:txBody>
      </p:sp>
    </p:spTree>
    <p:extLst>
      <p:ext uri="{BB962C8B-B14F-4D97-AF65-F5344CB8AC3E}">
        <p14:creationId xmlns:p14="http://schemas.microsoft.com/office/powerpoint/2010/main" val="4431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u="sng" dirty="0"/>
              <a:t>nepodstatné změny </a:t>
            </a:r>
            <a:r>
              <a:rPr lang="cs-CZ" b="1" dirty="0"/>
              <a:t>– nevyžadují změnu právního aktu </a:t>
            </a:r>
            <a:endParaRPr lang="cs-CZ" dirty="0"/>
          </a:p>
          <a:p>
            <a:r>
              <a:rPr lang="cs-CZ" dirty="0"/>
              <a:t>změny, o kterých je potřeba informovat ŘO bez zbytečného prodlení od data provedení změny </a:t>
            </a:r>
          </a:p>
          <a:p>
            <a:r>
              <a:rPr lang="cs-CZ" dirty="0"/>
              <a:t>změny, o kterých je potřeba informovat ŘO 10 dnů před předložením zprávy o realizaci projektu </a:t>
            </a:r>
          </a:p>
          <a:p>
            <a:r>
              <a:rPr lang="cs-CZ" dirty="0"/>
              <a:t>změny rozpočtu, o kterých je potřeba informovat ŘO spolu se zprávou o realizaci projektu </a:t>
            </a:r>
          </a:p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r>
              <a:rPr lang="cs-CZ" b="1" u="sng" dirty="0"/>
              <a:t>změny v osobě příjemce 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6710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NEPODSTATNÉ 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b="1" dirty="0"/>
              <a:t>Informovat ŘO bez zbytečného prodlení od data provedení změny </a:t>
            </a:r>
            <a:endParaRPr lang="cs-CZ" dirty="0"/>
          </a:p>
          <a:p>
            <a:r>
              <a:rPr lang="cs-CZ" dirty="0"/>
              <a:t>kontaktní osoby projektu (vč. kontaktních údajů, adresy pro doručení…) </a:t>
            </a:r>
          </a:p>
          <a:p>
            <a:r>
              <a:rPr lang="cs-CZ" dirty="0"/>
              <a:t>sídla příjemce podpory; </a:t>
            </a:r>
          </a:p>
          <a:p>
            <a:r>
              <a:rPr lang="cs-CZ" dirty="0"/>
              <a:t>osob statutárních orgánů příjemce; </a:t>
            </a:r>
          </a:p>
          <a:p>
            <a:r>
              <a:rPr lang="cs-CZ" dirty="0"/>
              <a:t>názvu příjemce (součástí nesmí být převod/přechod práv a povinností příjemce z právního aktu). </a:t>
            </a:r>
          </a:p>
          <a:p>
            <a:pPr marL="45720" indent="0">
              <a:buNone/>
            </a:pPr>
            <a:r>
              <a:rPr lang="cs-CZ" b="1" dirty="0"/>
              <a:t>Informovat ŘO 10 dnů před předložením </a:t>
            </a:r>
            <a:r>
              <a:rPr lang="cs-CZ" b="1" dirty="0" err="1"/>
              <a:t>ZoR</a:t>
            </a:r>
            <a:r>
              <a:rPr lang="cs-CZ" b="1" dirty="0"/>
              <a:t> </a:t>
            </a:r>
            <a:endParaRPr lang="cs-CZ" dirty="0"/>
          </a:p>
          <a:p>
            <a:r>
              <a:rPr lang="cs-CZ" dirty="0"/>
              <a:t>změna finančního plánu </a:t>
            </a:r>
          </a:p>
          <a:p>
            <a:r>
              <a:rPr lang="cs-CZ" dirty="0"/>
              <a:t>změna rozpočtu v rámci jedné kapitoly (přesun mezi položkami, nové položky) </a:t>
            </a:r>
          </a:p>
          <a:p>
            <a:r>
              <a:rPr lang="cs-CZ" dirty="0"/>
              <a:t>přesun prostředků mezi kapitolami rozpočtu do výše 20% celkových způsobilých výdajů projektu (počítá se kumulovaně od vydání právního aktu či poslední podstatné změny)</a:t>
            </a:r>
          </a:p>
        </p:txBody>
      </p:sp>
    </p:spTree>
    <p:extLst>
      <p:ext uri="{BB962C8B-B14F-4D97-AF65-F5344CB8AC3E}">
        <p14:creationId xmlns:p14="http://schemas.microsoft.com/office/powerpoint/2010/main" val="12455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NEPODSTATNÉ 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b="1" dirty="0"/>
              <a:t>Informovat ŘO spolu se zprávou o realizaci projektu </a:t>
            </a:r>
            <a:endParaRPr lang="cs-CZ" dirty="0"/>
          </a:p>
          <a:p>
            <a:r>
              <a:rPr lang="cs-CZ" dirty="0"/>
              <a:t>změna místa realizace nebo území dopadu (jen případy bez vlivu na způsobilost výdajů) </a:t>
            </a:r>
          </a:p>
          <a:p>
            <a:r>
              <a:rPr lang="cs-CZ" dirty="0"/>
              <a:t>změna ve způsobu provádění KA bez vlivu na plnění cílů (technické aspekty – harmonogram, rozfázování aktivity, změna v počtu plánovaných činností, změna záběru v počtu účastníku, lokality) </a:t>
            </a:r>
          </a:p>
          <a:p>
            <a:r>
              <a:rPr lang="cs-CZ" dirty="0"/>
              <a:t>navýšení počtu zapojených osob CS </a:t>
            </a:r>
          </a:p>
          <a:p>
            <a:r>
              <a:rPr lang="cs-CZ" dirty="0"/>
              <a:t>změna složení realizačního týmu </a:t>
            </a:r>
          </a:p>
          <a:p>
            <a:r>
              <a:rPr lang="cs-CZ" dirty="0"/>
              <a:t>změny smluv o partnerství </a:t>
            </a:r>
          </a:p>
          <a:p>
            <a:r>
              <a:rPr lang="cs-CZ" dirty="0"/>
              <a:t>vypuštění partnera z realizace projektu (zánik partnerské </a:t>
            </a:r>
            <a:r>
              <a:rPr lang="cs-CZ" dirty="0" err="1"/>
              <a:t>org</a:t>
            </a:r>
            <a:r>
              <a:rPr lang="cs-CZ" dirty="0"/>
              <a:t>., bez vlivu na VP) </a:t>
            </a:r>
          </a:p>
          <a:p>
            <a:r>
              <a:rPr lang="cs-CZ" dirty="0"/>
              <a:t>změna plátcovství DPH příjemce či partnera s </a:t>
            </a:r>
            <a:r>
              <a:rPr lang="cs-CZ" dirty="0" err="1"/>
              <a:t>fin</a:t>
            </a:r>
            <a:r>
              <a:rPr lang="cs-CZ" dirty="0"/>
              <a:t>. příspěvkem. </a:t>
            </a:r>
          </a:p>
        </p:txBody>
      </p:sp>
    </p:spTree>
    <p:extLst>
      <p:ext uri="{BB962C8B-B14F-4D97-AF65-F5344CB8AC3E}">
        <p14:creationId xmlns:p14="http://schemas.microsoft.com/office/powerpoint/2010/main" val="11685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PODSTATNÉ 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r>
              <a:rPr lang="cs-CZ" b="1" u="sng" dirty="0"/>
              <a:t>Nevyžadující vydání změnového právního aktu </a:t>
            </a:r>
            <a:endParaRPr lang="cs-CZ" u="sng" dirty="0"/>
          </a:p>
          <a:p>
            <a:r>
              <a:rPr lang="cs-CZ" dirty="0"/>
              <a:t>změny v KA (vyjma technických aspektů), př. zrušení či přidání KA </a:t>
            </a:r>
          </a:p>
          <a:p>
            <a:r>
              <a:rPr lang="cs-CZ" dirty="0"/>
              <a:t>přesun prostředků mezi kapitolami rozpočtu v objemu nad 20% CZV (kumulovaně od vydání práv. aktu nebo minulé podstatné změny) </a:t>
            </a:r>
          </a:p>
          <a:p>
            <a:r>
              <a:rPr lang="it-IT" dirty="0"/>
              <a:t>přesun v rozpočtu mezi investicemi a neinvesticemi </a:t>
            </a:r>
          </a:p>
          <a:p>
            <a:r>
              <a:rPr lang="pl-PL" dirty="0"/>
              <a:t>změna bankovního účtu projektu /projektů </a:t>
            </a:r>
          </a:p>
          <a:p>
            <a:r>
              <a:rPr lang="cs-CZ" dirty="0"/>
              <a:t>změna vymezení monitorovacích období (bez vlivu na termín konce projektu) </a:t>
            </a:r>
          </a:p>
          <a:p>
            <a:r>
              <a:rPr lang="cs-CZ" dirty="0"/>
              <a:t>změna v termínech dílčích kroků (tam, kde právní akt tyto termíny a kroky obsahuje) </a:t>
            </a:r>
          </a:p>
        </p:txBody>
      </p:sp>
    </p:spTree>
    <p:extLst>
      <p:ext uri="{BB962C8B-B14F-4D97-AF65-F5344CB8AC3E}">
        <p14:creationId xmlns:p14="http://schemas.microsoft.com/office/powerpoint/2010/main" val="21263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PODSTATNÉ ZMĚNY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r>
              <a:rPr lang="cs-CZ" b="1" u="sng" dirty="0"/>
              <a:t>Vyžadující vydání změnového právního aktu </a:t>
            </a:r>
            <a:endParaRPr lang="cs-CZ" dirty="0"/>
          </a:p>
          <a:p>
            <a:r>
              <a:rPr lang="cs-CZ" dirty="0"/>
              <a:t>změna plánovaných výstupů a výsledků projektu (indikátorů); </a:t>
            </a:r>
          </a:p>
          <a:p>
            <a:r>
              <a:rPr lang="cs-CZ" dirty="0"/>
              <a:t>změna termínu ukončení realizace projektu; </a:t>
            </a:r>
          </a:p>
          <a:p>
            <a:r>
              <a:rPr lang="cs-CZ" dirty="0"/>
              <a:t>nahrazení partnera jiným subjektem/ jinými subjekty; </a:t>
            </a:r>
          </a:p>
          <a:p>
            <a:r>
              <a:rPr lang="cs-CZ" dirty="0"/>
              <a:t>vypuštění partnera z realizace projektu z důvodu jeho zániku (pokud dochází k navýšení veřejné podpory). </a:t>
            </a:r>
          </a:p>
          <a:p>
            <a:endParaRPr lang="cs-CZ" dirty="0"/>
          </a:p>
          <a:p>
            <a:pPr marL="45720" indent="0">
              <a:buNone/>
            </a:pPr>
            <a:r>
              <a:rPr lang="cs-CZ" dirty="0"/>
              <a:t>Žádost o změnu je možno stáhnout do doby jejích schválení/odmítnutí. </a:t>
            </a:r>
          </a:p>
        </p:txBody>
      </p:sp>
    </p:spTree>
    <p:extLst>
      <p:ext uri="{BB962C8B-B14F-4D97-AF65-F5344CB8AC3E}">
        <p14:creationId xmlns:p14="http://schemas.microsoft.com/office/powerpoint/2010/main" val="30737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727624" cy="12334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dirty="0"/>
              <a:t>ROZHODNUTÍ O POSKYTNUTÍ DOTACE</a:t>
            </a:r>
            <a:br>
              <a:rPr lang="cs-CZ" dirty="0"/>
            </a:br>
            <a:endParaRPr lang="cs-CZ" sz="2400" b="0" i="0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A73C241-9D51-4F8F-B8D9-BAB6335F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dirty="0"/>
              <a:t>Příloha Rozhodnutí č. 1 – Informace o projektu </a:t>
            </a:r>
            <a:endParaRPr lang="pl-PL" dirty="0"/>
          </a:p>
          <a:p>
            <a:r>
              <a:rPr lang="da-DK" dirty="0"/>
              <a:t>Identifikace projektu (registrační číslo, název projektu) </a:t>
            </a:r>
          </a:p>
          <a:p>
            <a:r>
              <a:rPr lang="cs-CZ" dirty="0"/>
              <a:t>Partnerství (v případě zapojení partnera) </a:t>
            </a:r>
          </a:p>
          <a:p>
            <a:r>
              <a:rPr lang="cs-CZ" dirty="0"/>
              <a:t>Popis projektu, cílové skupiny </a:t>
            </a:r>
          </a:p>
          <a:p>
            <a:r>
              <a:rPr lang="cs-CZ" dirty="0"/>
              <a:t>Klíčové aktivity </a:t>
            </a:r>
          </a:p>
          <a:p>
            <a:r>
              <a:rPr lang="cs-CZ" dirty="0"/>
              <a:t>Monitorovací indikátory </a:t>
            </a:r>
          </a:p>
          <a:p>
            <a:r>
              <a:rPr lang="cs-CZ" dirty="0"/>
              <a:t>Rozpočet </a:t>
            </a:r>
          </a:p>
          <a:p>
            <a:r>
              <a:rPr lang="cs-CZ" dirty="0"/>
              <a:t>Finanční plán </a:t>
            </a:r>
          </a:p>
        </p:txBody>
      </p:sp>
    </p:spTree>
    <p:extLst>
      <p:ext uri="{BB962C8B-B14F-4D97-AF65-F5344CB8AC3E}">
        <p14:creationId xmlns:p14="http://schemas.microsoft.com/office/powerpoint/2010/main" val="28921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PODSTATNÉ A NEPODSTATNÉ ZMĚNY </a:t>
            </a:r>
            <a:br>
              <a:rPr lang="cs-CZ" dirty="0"/>
            </a:br>
            <a:r>
              <a:rPr lang="cs-CZ" dirty="0"/>
              <a:t>V RÁMCI ZMĚN V OSOBĚ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r>
              <a:rPr lang="cs-CZ" b="1" dirty="0"/>
              <a:t>Změny v osobě příjemce </a:t>
            </a:r>
            <a:endParaRPr lang="cs-CZ" dirty="0"/>
          </a:p>
          <a:p>
            <a:r>
              <a:rPr lang="cs-CZ" dirty="0"/>
              <a:t>změna právní formy příjemce podpory (NZ); </a:t>
            </a:r>
          </a:p>
          <a:p>
            <a:r>
              <a:rPr lang="cs-CZ" dirty="0"/>
              <a:t>přeměna obchodní společnosti nebo družstva dle zákona 125/2008 Sb., o přeměnách obch. společností a družstev – fúze, rozdělení převod (PZ předem, bez nového právního aktu); </a:t>
            </a:r>
          </a:p>
          <a:p>
            <a:r>
              <a:rPr lang="cs-CZ" dirty="0"/>
              <a:t>slučování, splývání a rozdělování školských právnických osob (PZ předem, bez nového právního aktu); </a:t>
            </a:r>
          </a:p>
          <a:p>
            <a:r>
              <a:rPr lang="cs-CZ" dirty="0"/>
              <a:t>změna příjemce ze zákona, kdy od určitého data dojde k jeho přejmenování či změně právní formy (NZ, ŘO bere na vědomí); </a:t>
            </a:r>
          </a:p>
          <a:p>
            <a:r>
              <a:rPr lang="cs-CZ" dirty="0"/>
              <a:t>změna příjemce, kdy na základě změny zákona, usnesení vlády apod. dojde od určitého data k přenosu agendy, které se projekt týká, z jednoho subjektu na jiný (bez souhlasu ŘO předem, ale změnový právní akt); </a:t>
            </a:r>
          </a:p>
          <a:p>
            <a:r>
              <a:rPr lang="cs-CZ" dirty="0"/>
              <a:t>změna </a:t>
            </a:r>
            <a:r>
              <a:rPr lang="cs-CZ" b="1" dirty="0"/>
              <a:t>nelze </a:t>
            </a:r>
            <a:r>
              <a:rPr lang="cs-CZ" dirty="0"/>
              <a:t>mezi </a:t>
            </a:r>
            <a:r>
              <a:rPr lang="cs-CZ" dirty="0" err="1"/>
              <a:t>růz</a:t>
            </a:r>
            <a:r>
              <a:rPr lang="cs-CZ" dirty="0"/>
              <a:t>. subjekty, z FO na PO, při prodeji či propachtování organizace či její části. </a:t>
            </a:r>
          </a:p>
        </p:txBody>
      </p:sp>
    </p:spTree>
    <p:extLst>
      <p:ext uri="{BB962C8B-B14F-4D97-AF65-F5344CB8AC3E}">
        <p14:creationId xmlns:p14="http://schemas.microsoft.com/office/powerpoint/2010/main" val="1013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KONTROLY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b="1" u="sng" dirty="0"/>
          </a:p>
          <a:p>
            <a:pPr marL="45720" indent="0">
              <a:buNone/>
            </a:pPr>
            <a:r>
              <a:rPr lang="pt-BR" b="1" u="sng" dirty="0"/>
              <a:t>Kontrola administrativní a kontrola na místě </a:t>
            </a:r>
          </a:p>
          <a:p>
            <a:r>
              <a:rPr lang="cs-CZ" b="1" dirty="0"/>
              <a:t>Kontrola administrativní </a:t>
            </a:r>
            <a:r>
              <a:rPr lang="cs-CZ" dirty="0"/>
              <a:t>znamená kontrolu zprávy o realizaci projektu a žádosti o platbu prostřednictvím systému MS2014+ </a:t>
            </a:r>
          </a:p>
          <a:p>
            <a:r>
              <a:rPr lang="cs-CZ" b="1" dirty="0"/>
              <a:t>Kontrola na místě </a:t>
            </a:r>
            <a:r>
              <a:rPr lang="cs-CZ" dirty="0"/>
              <a:t>je vykonávána na základě čl. 125 odst. 4 písm. a) a čl. 125 odst. 5 obecného nařízení a zákona č. 320/2001 Sb., o finanční kontrole ve veřejné správě a o změně některých zákonů (zákon o finanční kontrole). </a:t>
            </a:r>
          </a:p>
          <a:p>
            <a:pPr marL="45720" indent="0">
              <a:buNone/>
            </a:pPr>
            <a:r>
              <a:rPr lang="cs-CZ" dirty="0"/>
              <a:t>	-Kontroly před vydáním právního aktu </a:t>
            </a:r>
          </a:p>
          <a:p>
            <a:pPr marL="45720" indent="0">
              <a:buNone/>
            </a:pPr>
            <a:r>
              <a:rPr lang="cs-CZ" dirty="0"/>
              <a:t>	-Kontroly/audity po vydání právního aktu (ohlášená i 	neohlášená 	kontrola) </a:t>
            </a:r>
          </a:p>
        </p:txBody>
      </p:sp>
    </p:spTree>
    <p:extLst>
      <p:ext uri="{BB962C8B-B14F-4D97-AF65-F5344CB8AC3E}">
        <p14:creationId xmlns:p14="http://schemas.microsoft.com/office/powerpoint/2010/main" val="20953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VEŘEJNÉ ZAKÁZKY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cs-CZ" b="1" u="sng" dirty="0"/>
          </a:p>
          <a:p>
            <a:pPr marL="45720" indent="0">
              <a:buNone/>
            </a:pPr>
            <a:r>
              <a:rPr lang="cs-CZ" b="1" u="sng" dirty="0"/>
              <a:t>Pravidla pro zadávání zakázek najdete v Obecné části pravidle pro žadatele a příjemce </a:t>
            </a:r>
            <a:endParaRPr lang="cs-CZ" u="sng" dirty="0"/>
          </a:p>
          <a:p>
            <a:r>
              <a:rPr lang="cs-CZ" b="1" dirty="0"/>
              <a:t>Příjemce musí při přípravě zadávacího řízení i v jeho průběhu počítat s časem nezbytným na kontroly prováděné ŘO</a:t>
            </a:r>
            <a:r>
              <a:rPr lang="cs-CZ" dirty="0"/>
              <a:t>! </a:t>
            </a:r>
          </a:p>
          <a:p>
            <a:r>
              <a:rPr lang="cs-CZ" dirty="0"/>
              <a:t>Příjemce zasílá dokumentaci prostřednictvím IS KP14+, ŘO mu prostřednictvím stejného systému poskytuje zpětnou vazbu, zda lze na základě předložené dokumentace dojít k závěru, že zadávací řízení by nemělo být v rozporu s pravidly. Za zaslání dokumentace se považuje i poskytnutí odkazu na webové stránky, na nichž je dokumentace veřejně dostupná. Příjemce je povinen na základě vyžádání ŘO předložit stanovenou dokumentaci k zadávacímu řízení, která je v originále v jiném než v českém jazyce, v úředně ověřeném překladu či v prostém překladu do českého jazyka. </a:t>
            </a:r>
          </a:p>
        </p:txBody>
      </p:sp>
    </p:spTree>
    <p:extLst>
      <p:ext uri="{BB962C8B-B14F-4D97-AF65-F5344CB8AC3E}">
        <p14:creationId xmlns:p14="http://schemas.microsoft.com/office/powerpoint/2010/main" val="25053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VEŘEJNÉ ZAKÁZKY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35A5D-BB58-46A5-A260-7CC0B6BD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207685"/>
            <a:ext cx="9509760" cy="590431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cs-CZ" dirty="0"/>
          </a:p>
          <a:p>
            <a:r>
              <a:rPr lang="cs-CZ" dirty="0"/>
              <a:t>Příjemce zasílá dokumentaci k zadávacímu řízení (hodnota od 400 tisíc Kč) v těchto okamžicích: </a:t>
            </a:r>
          </a:p>
          <a:p>
            <a:pPr marL="45720" indent="0">
              <a:buNone/>
            </a:pPr>
            <a:r>
              <a:rPr lang="cs-CZ" dirty="0"/>
              <a:t>	a) </a:t>
            </a:r>
            <a:r>
              <a:rPr lang="cs-CZ" b="1" dirty="0"/>
              <a:t>před vyhlášením výběrového/zadávacího řízení </a:t>
            </a:r>
            <a:r>
              <a:rPr lang="cs-CZ" dirty="0"/>
              <a:t>(tj. 	kontrole podléhá výzva k podání nabídek či jinak označený 	dokument plnící danou funkci); </a:t>
            </a:r>
          </a:p>
          <a:p>
            <a:pPr marL="45720" indent="0">
              <a:buNone/>
            </a:pPr>
            <a:r>
              <a:rPr lang="cs-CZ" dirty="0"/>
              <a:t>	b) </a:t>
            </a:r>
            <a:r>
              <a:rPr lang="cs-CZ" b="1" dirty="0"/>
              <a:t>před podpisem smlouvy s vybraným dodavatelem 	</a:t>
            </a:r>
            <a:r>
              <a:rPr lang="cs-CZ" dirty="0"/>
              <a:t>poté, co 	zadavatel provedl posouzení a hodnocení nabídek (tj. kontrole 	podléhá: zveřejnění výzvy k podání nabídek či jinak 	označeného dokumentu plnícího danou funkci, případné 	poskytování dodatečných informací, provedení posouzení a 	hodnocení nabídek a připravená smlouva s dodavatelem); </a:t>
            </a:r>
          </a:p>
          <a:p>
            <a:pPr marL="45720" indent="0">
              <a:buNone/>
            </a:pPr>
            <a:r>
              <a:rPr lang="cs-CZ" dirty="0"/>
              <a:t>	c) </a:t>
            </a:r>
            <a:r>
              <a:rPr lang="cs-CZ" b="1" dirty="0"/>
              <a:t>před podpisem dodatku ke smlouvě s dodavatelem </a:t>
            </a:r>
            <a:r>
              <a:rPr lang="cs-CZ" dirty="0"/>
              <a:t>(tj. 	kontrole podléhá připravený dodatek ke smlouvě s 	dodavatelem). </a:t>
            </a:r>
          </a:p>
        </p:txBody>
      </p:sp>
    </p:spTree>
    <p:extLst>
      <p:ext uri="{BB962C8B-B14F-4D97-AF65-F5344CB8AC3E}">
        <p14:creationId xmlns:p14="http://schemas.microsoft.com/office/powerpoint/2010/main" val="1144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D0F2E-9E62-4D00-95C7-610306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Dotazy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BD327A-AF89-48E8-9A7F-556F01F6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999460"/>
            <a:ext cx="11700933" cy="6095607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A829B8-1E14-47A7-91ED-8A5F7746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99" y="1232016"/>
            <a:ext cx="6604801" cy="43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31FE1-40CF-4EA1-9470-74F83619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DĚKUJEME ZA POZORNOST </a:t>
            </a:r>
            <a:br>
              <a:rPr lang="cs-CZ" dirty="0"/>
            </a:br>
            <a:r>
              <a:rPr lang="cs-CZ" dirty="0"/>
              <a:t>A PŘEJEME HODNĚ ŠTĚSTÍ A ZDARU PŘI RELIZACI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D3B8F3-F7EA-4816-87E6-EF71E494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345662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b="1" dirty="0"/>
              <a:t>V případě jakýchkoliv dotazů se na nás kdykoliv obraťte:</a:t>
            </a:r>
          </a:p>
          <a:p>
            <a:pPr marL="45720" indent="0" algn="ctr">
              <a:buNone/>
            </a:pPr>
            <a:r>
              <a:rPr lang="cs-CZ" dirty="0"/>
              <a:t>Martina Jalamasová 603 740 650, </a:t>
            </a:r>
            <a:r>
              <a:rPr lang="cs-CZ" u="sng" dirty="0"/>
              <a:t>jalamasova@maskrnovsko.cz</a:t>
            </a:r>
          </a:p>
          <a:p>
            <a:pPr marL="45720" indent="0" algn="ctr">
              <a:buNone/>
            </a:pPr>
            <a:r>
              <a:rPr lang="cs-CZ" dirty="0"/>
              <a:t>Romana </a:t>
            </a:r>
            <a:r>
              <a:rPr lang="cs-CZ" dirty="0" err="1"/>
              <a:t>Drcmánková</a:t>
            </a:r>
            <a:r>
              <a:rPr lang="cs-CZ" dirty="0"/>
              <a:t> 737 772 735, </a:t>
            </a:r>
            <a:r>
              <a:rPr lang="cs-CZ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drcmankova@maskrnovsko.cz</a:t>
            </a:r>
            <a:endParaRPr lang="cs-CZ" u="sng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cs-CZ" u="sng" dirty="0"/>
              <a:t>554 646 200, team@maskrnovsko.cz</a:t>
            </a:r>
            <a:endParaRPr lang="cs-CZ" dirty="0"/>
          </a:p>
          <a:p>
            <a:pPr marL="45720" indent="0" algn="ctr">
              <a:buNone/>
            </a:pPr>
            <a:r>
              <a:rPr lang="cs-CZ" b="1" i="1" dirty="0"/>
              <a:t>tým  MAS ROZVOJ KRNOVSKA</a:t>
            </a:r>
          </a:p>
          <a:p>
            <a:pPr marL="45720" indent="0">
              <a:buNone/>
            </a:pPr>
            <a:r>
              <a:rPr lang="cs-CZ" b="1" i="1" dirty="0"/>
              <a:t>			www.maskrnovsko.cz</a:t>
            </a:r>
          </a:p>
        </p:txBody>
      </p:sp>
      <p:pic>
        <p:nvPicPr>
          <p:cNvPr id="5" name="Obrázek 4" descr="logo-OPZ_barevne.jpg">
            <a:extLst>
              <a:ext uri="{FF2B5EF4-FFF2-40B4-BE49-F238E27FC236}">
                <a16:creationId xmlns:a16="http://schemas.microsoft.com/office/drawing/2014/main" id="{74562C8C-E9EE-46C9-B656-FD9C7CA71E84}"/>
              </a:ext>
            </a:extLst>
          </p:cNvPr>
          <p:cNvPicPr/>
          <p:nvPr/>
        </p:nvPicPr>
        <p:blipFill>
          <a:blip r:embed="rId4" cstate="print"/>
          <a:srcRect l="2810" t="15874" r="25455" b="19251"/>
          <a:stretch>
            <a:fillRect/>
          </a:stretch>
        </p:blipFill>
        <p:spPr>
          <a:xfrm>
            <a:off x="440028" y="5544818"/>
            <a:ext cx="3789565" cy="8458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7825A3-3952-4232-8F3E-214D99A9E5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28" y="5544818"/>
            <a:ext cx="3340030" cy="7207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DFBD33-897F-4DC7-A827-344691018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493" y="5544818"/>
            <a:ext cx="3115318" cy="7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2541B-738A-4537-A9F1-AA47418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7087A6-5F7E-4C71-A039-4E4D2E63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67293"/>
            <a:ext cx="9509760" cy="456228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b="1" dirty="0"/>
              <a:t>Příjemce: </a:t>
            </a:r>
            <a:endParaRPr lang="cs-CZ" dirty="0"/>
          </a:p>
          <a:p>
            <a:r>
              <a:rPr lang="cs-CZ" dirty="0"/>
              <a:t>předkládá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prostřednictvím ISKP14+ do 30 dnů po ukončení monitorovaného období, závěrečnou </a:t>
            </a:r>
            <a:r>
              <a:rPr lang="cs-CZ" dirty="0" err="1"/>
              <a:t>ZoR</a:t>
            </a:r>
            <a:r>
              <a:rPr lang="cs-CZ" dirty="0"/>
              <a:t> do 60 dnů </a:t>
            </a:r>
          </a:p>
          <a:p>
            <a:r>
              <a:rPr lang="cs-CZ" dirty="0"/>
              <a:t>je možno požádat o prodloužení termínu pro předložení žádosti před vypršením 30denní lhůty </a:t>
            </a:r>
          </a:p>
          <a:p>
            <a:r>
              <a:rPr lang="cs-CZ" dirty="0"/>
              <a:t>je možno požádat formou změny o předložení mimořádné </a:t>
            </a:r>
            <a:r>
              <a:rPr lang="cs-CZ" dirty="0" err="1"/>
              <a:t>ZoR</a:t>
            </a:r>
            <a:r>
              <a:rPr lang="cs-CZ" dirty="0"/>
              <a:t> </a:t>
            </a:r>
          </a:p>
          <a:p>
            <a:endParaRPr lang="cs-CZ" dirty="0"/>
          </a:p>
          <a:p>
            <a:pPr marL="45720" indent="0">
              <a:buNone/>
            </a:pPr>
            <a:r>
              <a:rPr lang="cs-CZ" b="1" dirty="0"/>
              <a:t>ŘO: </a:t>
            </a:r>
            <a:endParaRPr lang="cs-CZ" dirty="0"/>
          </a:p>
          <a:p>
            <a:r>
              <a:rPr lang="cs-CZ" dirty="0"/>
              <a:t>na kontrolu předložené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má ŘO 40 pracovních dnů, po vrácení k opravě tato lhůta běží od začátku </a:t>
            </a:r>
          </a:p>
          <a:p>
            <a:r>
              <a:rPr lang="cs-CZ" dirty="0"/>
              <a:t>celková doba administrace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na straně ŘO nesmí přesáhnout 90 dnů (poté může dojít i k zamítnutí) 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7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2541B-738A-4537-A9F1-AA47418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7087A6-5F7E-4C71-A039-4E4D2E63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999460"/>
            <a:ext cx="9509760" cy="548983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b="1" dirty="0"/>
              <a:t>Obsah zprávy o realizaci: </a:t>
            </a:r>
            <a:endParaRPr lang="cs-CZ" dirty="0"/>
          </a:p>
          <a:p>
            <a:r>
              <a:rPr lang="pl-PL" dirty="0"/>
              <a:t>zpráva o realizaci informuje o realizaci projektu v daném období pokrok v realizaci KA (popis jak pobíhají aktivity…) </a:t>
            </a:r>
          </a:p>
          <a:p>
            <a:pPr marL="45720" indent="0">
              <a:buNone/>
            </a:pPr>
            <a:r>
              <a:rPr lang="cs-CZ" b="1" dirty="0"/>
              <a:t>	- povinné přílohy </a:t>
            </a:r>
            <a:r>
              <a:rPr lang="cs-CZ" b="1" dirty="0" err="1"/>
              <a:t>ZoR</a:t>
            </a:r>
            <a:r>
              <a:rPr lang="cs-CZ" b="1" dirty="0"/>
              <a:t> 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	- plnění indikátorů </a:t>
            </a:r>
            <a:r>
              <a:rPr lang="cs-CZ" dirty="0"/>
              <a:t>(povinné k naplnění a povinné k vykazování) </a:t>
            </a:r>
          </a:p>
          <a:p>
            <a:pPr marL="45720" indent="0">
              <a:buNone/>
            </a:pPr>
            <a:r>
              <a:rPr lang="cs-CZ" dirty="0"/>
              <a:t>	- horizontální principy </a:t>
            </a:r>
          </a:p>
          <a:p>
            <a:pPr marL="45720" indent="0">
              <a:buNone/>
            </a:pPr>
            <a:r>
              <a:rPr lang="cs-CZ" b="1" dirty="0"/>
              <a:t>	- publicita 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veřejné zakázky </a:t>
            </a:r>
          </a:p>
          <a:p>
            <a:pPr marL="45720" indent="0">
              <a:buNone/>
            </a:pPr>
            <a:r>
              <a:rPr lang="cs-CZ" dirty="0"/>
              <a:t>	- informace o příjmech (částky se vyplňují jen pokud příjmy převýší spolufinancování, je však nutné 	doplnit nulové hodnoty) </a:t>
            </a:r>
          </a:p>
          <a:p>
            <a:pPr marL="45720" indent="0">
              <a:buNone/>
            </a:pPr>
            <a:r>
              <a:rPr lang="cs-CZ" dirty="0"/>
              <a:t>	- problémy během realizace </a:t>
            </a:r>
          </a:p>
          <a:p>
            <a:pPr marL="45720" indent="0">
              <a:buNone/>
            </a:pPr>
            <a:r>
              <a:rPr lang="pl-PL" dirty="0"/>
              <a:t>	- informace o kontrolách (mimo ŘO) </a:t>
            </a:r>
          </a:p>
          <a:p>
            <a:pPr marL="45720" indent="0">
              <a:buNone/>
            </a:pPr>
            <a:r>
              <a:rPr lang="cs-CZ" dirty="0"/>
              <a:t>	- čestná prohlášení </a:t>
            </a:r>
          </a:p>
          <a:p>
            <a:r>
              <a:rPr lang="cs-CZ" dirty="0"/>
              <a:t>Zaslaná záloha se vyúčtovává až v závěrečné zprávě o realizaci. </a:t>
            </a:r>
          </a:p>
          <a:p>
            <a:r>
              <a:rPr lang="cs-CZ" dirty="0"/>
              <a:t>Součástí 1.ZoR je i smlouva o partnerství (platí pro projekty s partnerem s finančním příspěvkem) </a:t>
            </a:r>
          </a:p>
          <a:p>
            <a:r>
              <a:rPr lang="cs-CZ" dirty="0"/>
              <a:t>nedílnou součástí Zprávy o realizaci je Žádost o platbu 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7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2541B-738A-4537-A9F1-AA47418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7087A6-5F7E-4C71-A039-4E4D2E63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999460"/>
            <a:ext cx="9509760" cy="5489830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45720" indent="0">
              <a:buNone/>
            </a:pPr>
            <a:r>
              <a:rPr lang="cs-CZ" b="1" dirty="0">
                <a:solidFill>
                  <a:srgbClr val="FF0000"/>
                </a:solidFill>
              </a:rPr>
              <a:t>INDIKÁTORY POVINNÉ K NAPLNĚNÍ </a:t>
            </a:r>
            <a:endParaRPr lang="cs-CZ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cs-CZ" b="1" dirty="0"/>
              <a:t>12 Kód </a:t>
            </a:r>
            <a:r>
              <a:rPr lang="cs-CZ" dirty="0"/>
              <a:t>	</a:t>
            </a:r>
            <a:r>
              <a:rPr lang="cs-CZ" b="1" dirty="0"/>
              <a:t>Název indikátoru </a:t>
            </a:r>
            <a:r>
              <a:rPr lang="cs-CZ" dirty="0"/>
              <a:t>		</a:t>
            </a:r>
            <a:r>
              <a:rPr lang="cs-CZ" b="1" dirty="0"/>
              <a:t>Měrná jednotka </a:t>
            </a:r>
            <a:r>
              <a:rPr lang="cs-CZ" dirty="0"/>
              <a:t>		</a:t>
            </a:r>
            <a:r>
              <a:rPr lang="cs-CZ" b="1" dirty="0"/>
              <a:t>Typ indikátoru </a:t>
            </a:r>
            <a:r>
              <a:rPr lang="cs-CZ" dirty="0"/>
              <a:t>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6 00 00 	Celkový počet účastníků 		Osoby 			Výstup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6 70 01 	Kapacita podpořených služeb 	Místa 			Výstup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6 70 10 	Využívání podpořených služeb 	Osoby 			Výsledek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1 02 13 	Počet sociálních podniků vzniklých díky podpoře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					Organizace 		Výstup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1 02 12 	Počet podpořených již existujících sociálních podniků 								Organizace 		Výstup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5 00 01 	Kapacita podporovaných zařízení péče o děti nebo vzdělávacích 			zařízení 				Osoby 			Výstup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5 51 02 	Počet podpořených komunitních center 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dirty="0"/>
              <a:t>					Zařízení 			Výstup 	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2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2541B-738A-4537-A9F1-AA47418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32100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7087A6-5F7E-4C71-A039-4E4D2E63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999460"/>
            <a:ext cx="9509760" cy="5489830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45720" indent="0">
              <a:buNone/>
            </a:pPr>
            <a:r>
              <a:rPr lang="cs-CZ" sz="2900" b="1" dirty="0">
                <a:solidFill>
                  <a:srgbClr val="FF0000"/>
                </a:solidFill>
              </a:rPr>
              <a:t>INDIKÁTORY POVINNÉ K VYKAZOVÁNÍ </a:t>
            </a:r>
            <a:endParaRPr lang="cs-CZ" sz="29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cs-CZ" sz="2900" b="1" dirty="0"/>
              <a:t>13 Kód 	Název indikátoru </a:t>
            </a:r>
            <a:r>
              <a:rPr lang="cs-CZ" sz="2900" dirty="0"/>
              <a:t>		</a:t>
            </a:r>
            <a:r>
              <a:rPr lang="cs-CZ" sz="2900" b="1" dirty="0"/>
              <a:t>Měrná jednotka </a:t>
            </a:r>
            <a:r>
              <a:rPr lang="cs-CZ" sz="2900" dirty="0"/>
              <a:t>		</a:t>
            </a:r>
            <a:r>
              <a:rPr lang="cs-CZ" sz="2900" b="1" dirty="0"/>
              <a:t>Typ indikátoru </a:t>
            </a:r>
            <a:r>
              <a:rPr lang="cs-CZ" sz="2900" dirty="0"/>
              <a:t>	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sz="2900" dirty="0"/>
              <a:t>8 05 00 	Počet napsaných a zveřejněných analytických a strategických dokumentů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cs-CZ" sz="2900" dirty="0"/>
              <a:t> 	(včetně evaluačních) 		Dokumenty 		Výstup 	</a:t>
            </a:r>
          </a:p>
          <a:p>
            <a:pPr marL="45720" indent="0">
              <a:buNone/>
            </a:pPr>
            <a:r>
              <a:rPr lang="cs-CZ" sz="2900" dirty="0"/>
              <a:t>5 01 30 	Počet osob pracujících v rámci flexibilních forem práce 	</a:t>
            </a:r>
          </a:p>
          <a:p>
            <a:pPr marL="45720" indent="0">
              <a:buNone/>
            </a:pPr>
            <a:r>
              <a:rPr lang="cs-CZ" sz="2900" dirty="0"/>
              <a:t>					osoby 			Výsledek 	</a:t>
            </a:r>
          </a:p>
          <a:p>
            <a:pPr marL="45720" indent="0">
              <a:buNone/>
            </a:pPr>
            <a:r>
              <a:rPr lang="cs-CZ" sz="2900" dirty="0"/>
              <a:t>5 01 10 	Počet osob využívajících zařízení péče o děti předškolního věku 	</a:t>
            </a:r>
          </a:p>
          <a:p>
            <a:pPr marL="45720" indent="0">
              <a:buNone/>
            </a:pPr>
            <a:r>
              <a:rPr lang="cs-CZ" sz="2900" dirty="0"/>
              <a:t>					osoby 			Výsledek 	</a:t>
            </a:r>
          </a:p>
          <a:p>
            <a:pPr marL="45720" indent="0">
              <a:buNone/>
            </a:pPr>
            <a:r>
              <a:rPr lang="cs-CZ" sz="2900" dirty="0"/>
              <a:t>5 01 20 	Počet osob využívajících zařízení péče o děti do 3 let 	</a:t>
            </a:r>
          </a:p>
          <a:p>
            <a:pPr marL="45720" indent="0">
              <a:buNone/>
            </a:pPr>
            <a:r>
              <a:rPr lang="cs-CZ" sz="2900" dirty="0"/>
              <a:t>					osoby 			Výsledek 	</a:t>
            </a:r>
          </a:p>
          <a:p>
            <a:pPr marL="45720" indent="0">
              <a:buNone/>
            </a:pPr>
            <a:r>
              <a:rPr lang="cs-CZ" sz="2900" dirty="0"/>
              <a:t>5 01 05 	Počet zaměstnavatelů, kteří podporují flexibilní formy práce 	</a:t>
            </a:r>
          </a:p>
          <a:p>
            <a:pPr marL="45720" indent="0">
              <a:buNone/>
            </a:pPr>
            <a:r>
              <a:rPr lang="cs-CZ" sz="2900" dirty="0"/>
              <a:t>					podniky 			Výstup 	</a:t>
            </a:r>
          </a:p>
          <a:p>
            <a:pPr marL="45720" indent="0">
              <a:buNone/>
            </a:pPr>
            <a:r>
              <a:rPr lang="cs-CZ" sz="2900" dirty="0"/>
              <a:t>6 74 01 	Nové nebo inovované sociální služby týkající se bydlení 	</a:t>
            </a:r>
          </a:p>
          <a:p>
            <a:pPr marL="45720" indent="0">
              <a:buNone/>
            </a:pPr>
            <a:r>
              <a:rPr lang="cs-CZ" sz="2900" dirty="0"/>
              <a:t>					služby 			výstup 	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1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3371</Words>
  <Application>Microsoft Office PowerPoint</Application>
  <PresentationFormat>Širokoúhlá obrazovka</PresentationFormat>
  <Paragraphs>488</Paragraphs>
  <Slides>55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Book Antiqua</vt:lpstr>
      <vt:lpstr>Calibri</vt:lpstr>
      <vt:lpstr>Calibri Light</vt:lpstr>
      <vt:lpstr>Motiv Office</vt:lpstr>
      <vt:lpstr>    Výzva MAS z Operačního programu zaměstnanost   </vt:lpstr>
      <vt:lpstr>Program semináře</vt:lpstr>
      <vt:lpstr>ROZHODNUTÍ O POSKYTNUTÍ DOTACE </vt:lpstr>
      <vt:lpstr>ROZHODNUTÍ O POSKYTNUTÍ DOTACE </vt:lpstr>
      <vt:lpstr>ROZHODNUTÍ O POSKYTNUTÍ DOTACE </vt:lpstr>
      <vt:lpstr>ZPRÁVA O REALIZACI</vt:lpstr>
      <vt:lpstr>ZPRÁVA O REALIZACI</vt:lpstr>
      <vt:lpstr>ZPRÁVA O REALIZACI</vt:lpstr>
      <vt:lpstr>ZPRÁVA O REALIZACI</vt:lpstr>
      <vt:lpstr>ZPRÁVA O REALIZACI</vt:lpstr>
      <vt:lpstr>ZPRÁVA O REALIZACI – INDIKÁTORY</vt:lpstr>
      <vt:lpstr>ZPRÁVA O REALIZACI – ŽOP</vt:lpstr>
      <vt:lpstr>PUBLICITA – POVINNOSTI PŘÍJEMCE</vt:lpstr>
      <vt:lpstr>PUBLICITA – POUŽITÍ PŘÍJEMCEM</vt:lpstr>
      <vt:lpstr>PUBLICITA – LOGA</vt:lpstr>
      <vt:lpstr>PLÁN AKTIVIT PROJEKTU</vt:lpstr>
      <vt:lpstr>PLÁN AKTIVIT PROJEKTU - VZOR</vt:lpstr>
      <vt:lpstr>PLÁN AKTIVIT PROJEKTU - VZOR</vt:lpstr>
      <vt:lpstr>PLÁN AKTIVIT PROJEKTU - ÚDAJE</vt:lpstr>
      <vt:lpstr>PLÁN AKTIVIT PROJEKTU - ÚDAJE</vt:lpstr>
      <vt:lpstr>PLÁN AKTIVIT PROJEKTU - SANKCE</vt:lpstr>
      <vt:lpstr>PLÁN AKTIVIT PROJEKTU - AKTUALIZACE</vt:lpstr>
      <vt:lpstr>ZPŮSOBILÉ A NEZPŮSOBILÉ VÝDAJE – ZPŮSOB FINANCOVÁNÍ</vt:lpstr>
      <vt:lpstr>ZPŮSOBILÉ VÝDAJE</vt:lpstr>
      <vt:lpstr>REÁLNÉ VYKAZOVÁNÍ VÝDAJŮ</vt:lpstr>
      <vt:lpstr>DOKLADOVÁNÍ VÝDAJŮ</vt:lpstr>
      <vt:lpstr>ÚČETNÍ DOKLADY</vt:lpstr>
      <vt:lpstr>KATEGORIE ZPŮSOBILÝCH VÝDAJŮ</vt:lpstr>
      <vt:lpstr>NEPŘÍMÉ NÁKLADY</vt:lpstr>
      <vt:lpstr>NEPŘÍMÉ NÁKLADY</vt:lpstr>
      <vt:lpstr>NEPŘÍMÉ NÁKLADY</vt:lpstr>
      <vt:lpstr>OSOBNÍ NÁKLADY</vt:lpstr>
      <vt:lpstr>OSOBNÍ NÁKLADY</vt:lpstr>
      <vt:lpstr>OSOBNÍ NÁKLADY</vt:lpstr>
      <vt:lpstr>PRACOVNÍ VÝKAZY</vt:lpstr>
      <vt:lpstr>PRACOVNÍ VÝKAZ - VZOR</vt:lpstr>
      <vt:lpstr>CESTOVNÉ</vt:lpstr>
      <vt:lpstr>ZAŘÍZENÍ A VYBAVENÍ, SPOTŘEBNÍ MATERIÁL (VČ. NÁJMU A ODPISŮ)</vt:lpstr>
      <vt:lpstr>ZAŘÍZENÍ A VYBAVENÍ, SPOTŘEBNÍ MATERIÁL (VČ. NÁJMU A ODPISŮ)</vt:lpstr>
      <vt:lpstr>NÁKUP SLUŽEB, DROBNÉ STAVEBNÍ ÚPRAVY</vt:lpstr>
      <vt:lpstr>PŘÍMÁ PODPORA PRO CS</vt:lpstr>
      <vt:lpstr>PŘÍJMY PROJEKTU</vt:lpstr>
      <vt:lpstr>ZMĚNY ROZPOČTU</vt:lpstr>
      <vt:lpstr>ZMĚNY PROJEKTU</vt:lpstr>
      <vt:lpstr>ZMĚNY PROJEKTU</vt:lpstr>
      <vt:lpstr>NEPODSTATNÉ ZMĚNY PROJEKTU</vt:lpstr>
      <vt:lpstr>NEPODSTATNÉ ZMĚNY PROJEKTU</vt:lpstr>
      <vt:lpstr>PODSTATNÉ ZMĚNY PROJEKTU</vt:lpstr>
      <vt:lpstr>PODSTATNÉ ZMĚNY PROJEKTU</vt:lpstr>
      <vt:lpstr>PODSTATNÉ A NEPODSTATNÉ ZMĚNY  V RÁMCI ZMĚN V OSOBĚ PŘÍJEMCE</vt:lpstr>
      <vt:lpstr>KONTROLY</vt:lpstr>
      <vt:lpstr>VEŘEJNÉ ZAKÁZKY</vt:lpstr>
      <vt:lpstr>VEŘEJNÉ ZAKÁZKY</vt:lpstr>
      <vt:lpstr>Dotazy</vt:lpstr>
      <vt:lpstr>DĚKUJEME ZA POZORNOST  A PŘEJEME HODNĚ ŠTĚSTÍ A ZDARU PŘI RELIZACI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2017-11-27T08:39:00Z</dcterms:created>
  <dcterms:modified xsi:type="dcterms:W3CDTF">2019-07-25T07:42:28Z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