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B33A-6DB4-4FED-810D-7AB73D613209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80141-7A70-4C02-A70C-1AABF261A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0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714B-3D65-4440-8435-1FE8F0F2B3B3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3D74-4977-4100-BA9E-5D5409E0F72C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5FAE-D27A-46BD-89BE-D13A9473AC08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3383-7CC4-45D4-A381-80771D704676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0778-50E5-4459-A7CB-63F2E67ACFB9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A28-CFDF-433C-965F-173E1C47013A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1863-2E6C-4557-89B6-03CFA6DE396E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E0E6-B67D-4754-89DC-C6B6FB6DA338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29A8-214C-476A-A1E1-25346C3AF7DF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C5B-0ABD-49D1-8A08-DE88A1CC717C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F488-4FDE-4213-BEEF-2E9899A41B34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C879-62A3-4ED9-9552-5948864C7A02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39D-E07C-4162-8368-1167523E2859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672B-1584-450C-A07F-BD36B9528D54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9A77-BE42-476D-AFF1-AF45F9A2E610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0F1E-A524-45ED-A5FA-DF95BEC5B53E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F79ED-C207-4186-B170-F39ED02AFF3E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eam@maskrnovsko.c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eam@maskrnovsko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6" y="1856084"/>
            <a:ext cx="7766936" cy="1646302"/>
          </a:xfrm>
        </p:spPr>
        <p:txBody>
          <a:bodyPr/>
          <a:lstStyle/>
          <a:p>
            <a:r>
              <a:rPr lang="cs-CZ" dirty="0"/>
              <a:t>KOTLÍKOVÉ </a:t>
            </a:r>
            <a:r>
              <a:rPr lang="cs-CZ"/>
              <a:t>DOTACE </a:t>
            </a:r>
            <a:br>
              <a:rPr lang="cs-CZ"/>
            </a:br>
            <a:r>
              <a:rPr lang="cs-CZ"/>
              <a:t>V </a:t>
            </a:r>
            <a:r>
              <a:rPr lang="cs-CZ" dirty="0"/>
              <a:t>ROCE 2019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3628653"/>
            <a:ext cx="7766936" cy="1519080"/>
          </a:xfrm>
        </p:spPr>
        <p:txBody>
          <a:bodyPr>
            <a:normAutofit/>
          </a:bodyPr>
          <a:lstStyle/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SEMINÁŘ PRO VEŘEJNOST</a:t>
            </a:r>
          </a:p>
          <a:p>
            <a:pPr algn="ctr"/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id="{F5CAF243-64D2-409E-8917-A9919B5F78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9" y="5882989"/>
            <a:ext cx="4264227" cy="72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BDE011-DEDE-4DFE-AB15-68DBB1539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23" y="484676"/>
            <a:ext cx="3557023" cy="8229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B5EE0B-99BF-482B-ADDD-52A8E16C1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74" y="5823400"/>
            <a:ext cx="2122602" cy="780176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58C0EA17-617D-4027-93C3-75F8362F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KOTLÍKOVÉ PŮJČKY- VÝHODY PRO OBEC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prostředky může obec využít na své projekty v oblasti životního prostředí</a:t>
            </a:r>
          </a:p>
          <a:p>
            <a:r>
              <a:rPr lang="cs-CZ" dirty="0"/>
              <a:t>Např. na veřejnou zeleň, zateplení veřejných budov, obnovitelné zdroje energie, hospodaření se srážkovou vodou, optimalizace vodního režimu v krajině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9" y="3750971"/>
            <a:ext cx="3932306" cy="2778618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33BEDF-A782-4B00-A65B-9E6E459F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1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3797"/>
            <a:ext cx="8596668" cy="463756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OBEC/MĚSTO ZAŽÁDÁ NA MŽP O FINANČNÍ PROSTŘEDKY PRO DOMÁCNOSTI A KOTLÍKOVÉHO SPECIALISTU</a:t>
            </a:r>
          </a:p>
          <a:p>
            <a:pPr lvl="1"/>
            <a:r>
              <a:rPr lang="cs-CZ" dirty="0"/>
              <a:t>vlastníci rodinných domů vyplní dotazník, kde deklarují zájem/nezájem o výměnu kotle s použitím půjčky od obce/města v daném termínu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dirty="0"/>
              <a:t>DOMÁCNOSTI PODAJÍ ŽÁDOST NA KRAJ o kotlíkovou dotaci, ZREALIZUJÍ VÝMĚNU s použitím půjčky od obce, NÁSLEDNĚ SPLÁCÍ PŮJČKU OBCI</a:t>
            </a:r>
          </a:p>
          <a:p>
            <a:pPr lvl="1"/>
            <a:r>
              <a:rPr lang="cs-CZ" dirty="0"/>
              <a:t>podání žádosti na kraj od května 2019, realizace výměny 2020-2021</a:t>
            </a:r>
          </a:p>
          <a:p>
            <a:pPr>
              <a:buFont typeface="+mj-lt"/>
              <a:buAutoNum type="arabicPeriod"/>
            </a:pPr>
            <a:r>
              <a:rPr lang="cs-CZ" dirty="0"/>
              <a:t>OBEC VYÚČTUJE ZREALIZOVANÉ VÝMĚNY DO 31.12.2021</a:t>
            </a:r>
          </a:p>
          <a:p>
            <a:pPr>
              <a:buFont typeface="+mj-lt"/>
              <a:buAutoNum type="arabicPeriod"/>
            </a:pPr>
            <a:r>
              <a:rPr lang="cs-CZ" dirty="0"/>
              <a:t>OBEC ZREALIZUJE VLASTNÍ PROJEKT DO 28.2.2023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E6009E-C8C1-4693-83A5-FC4C5A64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6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108" y="67677"/>
            <a:ext cx="8596668" cy="2595460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2745" y="3737335"/>
            <a:ext cx="8596668" cy="1513914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Rozvoj Krnovska o.p.s.</a:t>
            </a:r>
          </a:p>
          <a:p>
            <a:pPr algn="r"/>
            <a:r>
              <a:rPr lang="cs-CZ" dirty="0"/>
              <a:t>Na Náměstí 106</a:t>
            </a:r>
          </a:p>
          <a:p>
            <a:pPr algn="r"/>
            <a:r>
              <a:rPr lang="cs-CZ" dirty="0"/>
              <a:t>793 99 Osoblaha</a:t>
            </a:r>
          </a:p>
          <a:p>
            <a:pPr algn="r"/>
            <a:r>
              <a:rPr lang="cs-CZ" dirty="0"/>
              <a:t>Email: </a:t>
            </a:r>
            <a:r>
              <a:rPr lang="cs-CZ" dirty="0">
                <a:hlinkClick r:id="rId2"/>
              </a:rPr>
              <a:t>team@maskrnovsko.cz</a:t>
            </a:r>
            <a:r>
              <a:rPr lang="cs-CZ" dirty="0"/>
              <a:t>, tel. 554 646 200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F9DCB-B8A6-4E08-90ED-2A899719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a proč musí vyměnit kotel</a:t>
            </a:r>
          </a:p>
          <a:p>
            <a:r>
              <a:rPr lang="cs-CZ" dirty="0"/>
              <a:t>Kotlíkové dotace – jak fungují, kde je vyřídit, kdo mi pomůže</a:t>
            </a:r>
          </a:p>
          <a:p>
            <a:r>
              <a:rPr lang="cs-CZ" dirty="0"/>
              <a:t>Financování výměny kotle</a:t>
            </a:r>
          </a:p>
          <a:p>
            <a:r>
              <a:rPr lang="cs-CZ" dirty="0"/>
              <a:t>Kotlíkové půjčky</a:t>
            </a:r>
          </a:p>
          <a:p>
            <a:r>
              <a:rPr lang="cs-CZ" dirty="0"/>
              <a:t>Jak mám jako vlastník nemovitosti postupovat, na koho se obrátit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CA2880-93EE-45B1-934A-A8C04900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1. ZÁŘÍ 2022</a:t>
            </a:r>
            <a:br>
              <a:rPr lang="cs-CZ" sz="4800" b="1" dirty="0"/>
            </a:br>
            <a:r>
              <a:rPr lang="cs-CZ" b="1" dirty="0"/>
              <a:t>ZÁKAZ POUŽÍVÁNÍ KOTLŮ 1. A 2. EMISNÍ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382592"/>
            <a:ext cx="8596668" cy="3658770"/>
          </a:xfrm>
        </p:spPr>
        <p:txBody>
          <a:bodyPr/>
          <a:lstStyle/>
          <a:p>
            <a:r>
              <a:rPr lang="cs-CZ" b="1" dirty="0"/>
              <a:t>Kotel na tuhá paliva= </a:t>
            </a:r>
            <a:r>
              <a:rPr lang="cs-CZ" dirty="0"/>
              <a:t>zařízení, v němž se spalováním tuhých paliv vyvíjí teplo, kterým se ohřívá teplonosná látka</a:t>
            </a:r>
            <a:endParaRPr lang="cs-CZ" b="1" dirty="0"/>
          </a:p>
          <a:p>
            <a:r>
              <a:rPr lang="cs-CZ" b="1" dirty="0"/>
              <a:t>Za používání nevyhovujícího kotle hrozí pokuta až 50 tis. Kč</a:t>
            </a:r>
          </a:p>
          <a:p>
            <a:r>
              <a:rPr lang="cs-CZ" b="1" dirty="0"/>
              <a:t>Používat bude možné kotle na tuhá paliva splňující min. 3. emisní třídu (obvykle rok výroby 2000 a mladší)</a:t>
            </a:r>
          </a:p>
          <a:p>
            <a:r>
              <a:rPr lang="cs-CZ" b="1" dirty="0"/>
              <a:t>Jak zjistím, jakou emisní třídu můj kotel splňuje?</a:t>
            </a:r>
          </a:p>
          <a:p>
            <a:pPr lvl="1"/>
            <a:r>
              <a:rPr lang="cs-CZ" b="1" dirty="0"/>
              <a:t>Uvedeno na štítku kotle nebo v dokumentaci kotle</a:t>
            </a:r>
          </a:p>
          <a:p>
            <a:pPr lvl="1"/>
            <a:r>
              <a:rPr lang="cs-CZ" b="1" dirty="0"/>
              <a:t>Uvedeno v revizní zprávě kotle</a:t>
            </a:r>
          </a:p>
          <a:p>
            <a:pPr lvl="1"/>
            <a:r>
              <a:rPr lang="cs-CZ" b="1" dirty="0"/>
              <a:t>Pokud není uvedeno, je pravděpodobné, že se jedná o „starší model“ nesplňující parametry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866B1B-4BD6-4504-B2DD-30E2B43C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4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VLNA KOTLÍKOVÝCH DOTACÍ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Vlastník nemovitosti žádá o kotlíkovou dotaci na kraj- výzva bude vyhlášena </a:t>
            </a:r>
          </a:p>
          <a:p>
            <a:pPr marL="0" indent="0">
              <a:buNone/>
            </a:pPr>
            <a:r>
              <a:rPr lang="cs-CZ" dirty="0"/>
              <a:t>	od 10.  dubna 2019 (příjem žádostí od 13.5.2019)</a:t>
            </a:r>
          </a:p>
          <a:p>
            <a:r>
              <a:rPr lang="cs-CZ" i="1" dirty="0"/>
              <a:t>Starý zdroj tepla na pevná paliva lze vyměnit za:</a:t>
            </a:r>
            <a:endParaRPr lang="cs-CZ" dirty="0"/>
          </a:p>
          <a:p>
            <a:pPr lvl="1"/>
            <a:r>
              <a:rPr lang="cs-CZ" b="1" i="1" dirty="0"/>
              <a:t>tepelné čerpadlo</a:t>
            </a:r>
            <a:endParaRPr lang="cs-CZ" dirty="0"/>
          </a:p>
          <a:p>
            <a:pPr lvl="1"/>
            <a:r>
              <a:rPr lang="cs-CZ" b="1" i="1" dirty="0"/>
              <a:t>kotel pouze na biomasu</a:t>
            </a:r>
            <a:r>
              <a:rPr lang="cs-CZ" i="1" dirty="0"/>
              <a:t> automatický (např. štěpka, </a:t>
            </a:r>
            <a:r>
              <a:rPr lang="cs-CZ" i="1" dirty="0" err="1"/>
              <a:t>peletky</a:t>
            </a:r>
            <a:r>
              <a:rPr lang="cs-CZ" i="1" dirty="0"/>
              <a:t>) nebo s ručním přikládáním (např. kusové dřevo)</a:t>
            </a:r>
            <a:endParaRPr lang="cs-CZ" b="1" i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 majitele </a:t>
            </a:r>
            <a:r>
              <a:rPr lang="cs-CZ" b="1" dirty="0"/>
              <a:t>rodinných domů </a:t>
            </a:r>
            <a:r>
              <a:rPr lang="cs-CZ" dirty="0"/>
              <a:t>(dle zápisu v KN) topících kotli na tuhá paliva 1. a 2. emisní třídy</a:t>
            </a:r>
          </a:p>
          <a:p>
            <a:r>
              <a:rPr lang="cs-CZ" dirty="0"/>
              <a:t>Změna: již nelze žádat na kotle na uhlí (vč. kombinovaných) </a:t>
            </a:r>
          </a:p>
          <a:p>
            <a:r>
              <a:rPr lang="cs-CZ" dirty="0"/>
              <a:t>NEMUSÍ se dělat další doplňkové opatření např. výměna oken, zateplení apod.</a:t>
            </a:r>
          </a:p>
          <a:p>
            <a:r>
              <a:rPr lang="cs-CZ" dirty="0"/>
              <a:t>NELZE žádat na výměnu kamen, stávajícího automatického kotle nebo pokud již byl kotel vyměněn v předchozích vlnách kotlíkových dotací či z programu Zelená úsporám nebo Nová zelená úsporám (od 1.1.2009)</a:t>
            </a:r>
          </a:p>
          <a:p>
            <a:r>
              <a:rPr lang="cs-CZ" dirty="0"/>
              <a:t>NENÍ možná přestavba stávajícího kotle, vždy musí dojít k výměně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D70A5B-564F-428F-BFC6-BFFAD71E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Výše kotlíkových dotací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+ navýšení z rozpočtu obce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7F2A91-3F6F-4BBF-AE00-C1838A70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2B902AF-1CC4-4540-A4EB-E2C0CF53C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5645"/>
              </p:ext>
            </p:extLst>
          </p:nvPr>
        </p:nvGraphicFramePr>
        <p:xfrm>
          <a:off x="1146000" y="1483145"/>
          <a:ext cx="8128003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285">
                  <a:extLst>
                    <a:ext uri="{9D8B030D-6E8A-4147-A177-3AD203B41FA5}">
                      <a16:colId xmlns:a16="http://schemas.microsoft.com/office/drawing/2014/main" val="382827738"/>
                    </a:ext>
                  </a:extLst>
                </a:gridCol>
                <a:gridCol w="559294">
                  <a:extLst>
                    <a:ext uri="{9D8B030D-6E8A-4147-A177-3AD203B41FA5}">
                      <a16:colId xmlns:a16="http://schemas.microsoft.com/office/drawing/2014/main" val="2495497562"/>
                    </a:ext>
                  </a:extLst>
                </a:gridCol>
                <a:gridCol w="1198485">
                  <a:extLst>
                    <a:ext uri="{9D8B030D-6E8A-4147-A177-3AD203B41FA5}">
                      <a16:colId xmlns:a16="http://schemas.microsoft.com/office/drawing/2014/main" val="750442702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3852625568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849757800"/>
                    </a:ext>
                  </a:extLst>
                </a:gridCol>
                <a:gridCol w="1630329">
                  <a:extLst>
                    <a:ext uri="{9D8B030D-6E8A-4147-A177-3AD203B41FA5}">
                      <a16:colId xmlns:a16="http://schemas.microsoft.com/office/drawing/2014/main" val="341538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Zdroj tepla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nejvýše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příspěvek za prioritní obec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příspěvek kraje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Celkové náklady, na které je </a:t>
                      </a:r>
                      <a:r>
                        <a:rPr lang="cs-CZ" sz="1400"/>
                        <a:t>poskytnuta dotace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0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Tepelné čerpadlo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+ 7 500 Kč </a:t>
                      </a:r>
                    </a:p>
                    <a:p>
                      <a:r>
                        <a:rPr lang="cs-CZ" sz="1400" dirty="0"/>
                        <a:t>(127 500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+ 7 500 Kč </a:t>
                      </a:r>
                    </a:p>
                    <a:p>
                      <a:r>
                        <a:rPr lang="cs-CZ" sz="1400" dirty="0"/>
                        <a:t>(135 000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168 750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8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Kotel automatický na biomasu (</a:t>
                      </a:r>
                      <a:r>
                        <a:rPr lang="cs-CZ" sz="1400" dirty="0" err="1"/>
                        <a:t>peletky</a:t>
                      </a:r>
                      <a:r>
                        <a:rPr lang="cs-CZ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+ 7 500 Kč </a:t>
                      </a:r>
                    </a:p>
                    <a:p>
                      <a:r>
                        <a:rPr lang="cs-CZ" sz="1400" dirty="0"/>
                        <a:t>(127 500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+ 7 500 Kč </a:t>
                      </a:r>
                    </a:p>
                    <a:p>
                      <a:r>
                        <a:rPr lang="cs-CZ" sz="1400" dirty="0"/>
                        <a:t>(135 000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168 750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0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Kotel na biomasu s ručním přikládáním (dřevo)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+ 7 500 Kč </a:t>
                      </a:r>
                    </a:p>
                    <a:p>
                      <a:r>
                        <a:rPr lang="cs-CZ" sz="1400" dirty="0"/>
                        <a:t>(107 500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+ 7 500 Kč </a:t>
                      </a:r>
                    </a:p>
                    <a:p>
                      <a:r>
                        <a:rPr lang="cs-CZ" sz="1400" dirty="0"/>
                        <a:t>(115 000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143 750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1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výměny kotle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5"/>
          </a:xfrm>
        </p:spPr>
        <p:txBody>
          <a:bodyPr>
            <a:normAutofit/>
          </a:bodyPr>
          <a:lstStyle/>
          <a:p>
            <a:r>
              <a:rPr lang="cs-CZ" dirty="0"/>
              <a:t>Vlastník nemovitosti podá žádost na kraj o kotlíkovou dotaci, vymění kotel = zaplatí ze svých prostředků, podá na kraj vyúčtování a kraj mu dotaci následně vyplatí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= nutnost předfinancování celé akce vlastníkem nemovitosti</a:t>
            </a:r>
          </a:p>
          <a:p>
            <a:r>
              <a:rPr lang="cs-CZ" dirty="0"/>
              <a:t>Pro řadu domácností je toto problém</a:t>
            </a:r>
          </a:p>
          <a:p>
            <a:pPr marL="0" indent="0">
              <a:buNone/>
            </a:pPr>
            <a:endParaRPr lang="cs-CZ" dirty="0"/>
          </a:p>
          <a:p>
            <a:pPr algn="ctr"/>
            <a:r>
              <a:rPr lang="cs-CZ" dirty="0"/>
              <a:t>ŘEŠENÍ: KOTLÍKOVÉ PŮJČKY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F2AD8E-B6E4-4F57-9973-8C0F4E48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93" y="2329645"/>
            <a:ext cx="6838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KOTLÍKOVÉ 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/>
          <a:lstStyle/>
          <a:p>
            <a:r>
              <a:rPr lang="cs-CZ" dirty="0"/>
              <a:t>Poskytne domácnostem obec + zajistí kotlíkového specialistu</a:t>
            </a:r>
          </a:p>
          <a:p>
            <a:pPr lvl="1"/>
            <a:r>
              <a:rPr lang="cs-CZ" dirty="0"/>
              <a:t>Půjčka max. na 100% nákladů </a:t>
            </a:r>
          </a:p>
          <a:p>
            <a:pPr lvl="1"/>
            <a:r>
              <a:rPr lang="cs-CZ" dirty="0"/>
              <a:t>Bezúročná, s možností předčasného splacení, na 10 let, max. splátka 2000,-/měsíc</a:t>
            </a:r>
          </a:p>
          <a:p>
            <a:r>
              <a:rPr lang="cs-CZ" dirty="0"/>
              <a:t>Kotlíkový specialista ZDARMA zajistí domácnostem pomoc s vyřízením žádosti o kotlíkovou půjčku a kotlíkovou dotaci</a:t>
            </a:r>
          </a:p>
          <a:p>
            <a:r>
              <a:rPr lang="cs-CZ" dirty="0"/>
              <a:t>KOTLÍKOVÝM SPECIALISTOU JE:</a:t>
            </a:r>
          </a:p>
          <a:p>
            <a:pPr lvl="1"/>
            <a:r>
              <a:rPr lang="cs-CZ" dirty="0"/>
              <a:t>ROZVOJ KRNOVSKA O.P.S.</a:t>
            </a:r>
          </a:p>
          <a:p>
            <a:pPr marL="457200" lvl="1" indent="0">
              <a:buNone/>
            </a:pPr>
            <a:r>
              <a:rPr lang="cs-CZ" dirty="0"/>
              <a:t>    			kontaktní osoby: Martina Jalamasová, Jana Dokoupilová,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Romana   </a:t>
            </a:r>
            <a:r>
              <a:rPr lang="cs-CZ" dirty="0" err="1"/>
              <a:t>Drcmánková</a:t>
            </a:r>
            <a:endParaRPr lang="cs-CZ" dirty="0"/>
          </a:p>
          <a:p>
            <a:pPr lvl="1"/>
            <a:r>
              <a:rPr lang="cs-CZ" dirty="0"/>
              <a:t>Kancelář Na Náměstí 105, 793 99 Osoblaha</a:t>
            </a:r>
          </a:p>
          <a:p>
            <a:pPr lvl="1"/>
            <a:r>
              <a:rPr lang="cs-CZ" dirty="0"/>
              <a:t>Tel. 554 646 200, email: </a:t>
            </a:r>
            <a:r>
              <a:rPr lang="cs-CZ" dirty="0">
                <a:hlinkClick r:id="rId2"/>
              </a:rPr>
              <a:t>team@maskrnovsko.cz</a:t>
            </a:r>
            <a:endParaRPr lang="cs-CZ" dirty="0"/>
          </a:p>
          <a:p>
            <a:pPr lvl="1"/>
            <a:r>
              <a:rPr lang="cs-CZ" dirty="0"/>
              <a:t>www.maskrnovsko.cz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8FEE2D-2738-4065-826A-9AE6C953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7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KOTLÍKOVÉ PŮJČKY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91" y="1737668"/>
            <a:ext cx="8591511" cy="45747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56447B-3E3A-4747-8412-BED21240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6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cs-CZ" dirty="0"/>
              <a:t>MODELOVÝ PŘÍKLAD VYUŽITÍ 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PŮVODNÍ STAV: kotel na uhlí 2. emisní třídy = nevyhovující, nutno vyměnit</a:t>
            </a:r>
          </a:p>
          <a:p>
            <a:r>
              <a:rPr lang="cs-CZ" dirty="0"/>
              <a:t>CÍL: tepelné čerpadlo cena 250 000,-, chci požádat o kotlíkovou dotaci na kraj, chci využít bezúročné půjčky od obce</a:t>
            </a:r>
          </a:p>
          <a:p>
            <a:endParaRPr lang="cs-CZ" dirty="0"/>
          </a:p>
          <a:p>
            <a:r>
              <a:rPr lang="cs-CZ" dirty="0"/>
              <a:t>Jak to zafinancuji?</a:t>
            </a:r>
          </a:p>
          <a:p>
            <a:pPr lvl="1"/>
            <a:r>
              <a:rPr lang="cs-CZ" dirty="0"/>
              <a:t>Požádám na kraj o max. částku 135 000,- (+ případný příspěvek obce)</a:t>
            </a:r>
          </a:p>
          <a:p>
            <a:pPr lvl="1"/>
            <a:r>
              <a:rPr lang="cs-CZ" dirty="0"/>
              <a:t>Požádám obec o půjčku 200 000,-, obec mi ji převede na účet + 50 000,- vlastní prostředky</a:t>
            </a:r>
          </a:p>
          <a:p>
            <a:pPr lvl="1"/>
            <a:r>
              <a:rPr lang="cs-CZ" dirty="0"/>
              <a:t>Vyměním kotel, zaplatím dodavateli</a:t>
            </a:r>
          </a:p>
          <a:p>
            <a:pPr lvl="1"/>
            <a:r>
              <a:rPr lang="cs-CZ" dirty="0"/>
              <a:t>Podám vyúčtování na kraj, kraj mi pošle dotaci 135 000 Kč</a:t>
            </a:r>
          </a:p>
          <a:p>
            <a:pPr lvl="1"/>
            <a:r>
              <a:rPr lang="cs-CZ" dirty="0"/>
              <a:t>Částku, kterou mi poslal kraj (135 000 Kč), vrátím obratem obci a zbytek splácím dle dohodnutého splátkového kalendáře</a:t>
            </a:r>
          </a:p>
          <a:p>
            <a:pPr lvl="1"/>
            <a:r>
              <a:rPr lang="cs-CZ" dirty="0"/>
              <a:t>Výměna mě bude stát 50 000,- ihned (nad rámec půjčky) a 65 000,- budu splácet obci dle splátkového kalendáře (250 000-50 000-135 000=65 000)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2728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691</TotalTime>
  <Words>674</Words>
  <Application>Microsoft Office PowerPoint</Application>
  <PresentationFormat>Širokoúhlá obrazovka</PresentationFormat>
  <Paragraphs>118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Faseta</vt:lpstr>
      <vt:lpstr>KOTLÍKOVÉ DOTACE  V ROCE 2019</vt:lpstr>
      <vt:lpstr>OBSAH</vt:lpstr>
      <vt:lpstr>1. ZÁŘÍ 2022 ZÁKAZ POUŽÍVÁNÍ KOTLŮ 1. A 2. EMISNÍ TŘÍDY</vt:lpstr>
      <vt:lpstr>3. VLNA KOTLÍKOVÝCH DOTACÍ </vt:lpstr>
      <vt:lpstr>Výše kotlíkových dotací   </vt:lpstr>
      <vt:lpstr>Financování výměny kotle</vt:lpstr>
      <vt:lpstr>KOTLÍKOVÉ PŮJČKY</vt:lpstr>
      <vt:lpstr>KOTLÍKOVÉ PŮJČKY</vt:lpstr>
      <vt:lpstr>MODELOVÝ PŘÍKLAD VYUŽITÍ PŮJČKY</vt:lpstr>
      <vt:lpstr>KOTLÍKOVÉ PŮJČKY- VÝHODY PRO OBEC</vt:lpstr>
      <vt:lpstr>HARMONOGRAM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Martina Jalamasová</cp:lastModifiedBy>
  <cp:revision>58</cp:revision>
  <dcterms:created xsi:type="dcterms:W3CDTF">2019-02-15T07:34:42Z</dcterms:created>
  <dcterms:modified xsi:type="dcterms:W3CDTF">2019-04-04T07:56:01Z</dcterms:modified>
</cp:coreProperties>
</file>